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337" r:id="rId3"/>
    <p:sldId id="338" r:id="rId4"/>
    <p:sldId id="316" r:id="rId5"/>
    <p:sldId id="317" r:id="rId6"/>
    <p:sldId id="319" r:id="rId7"/>
    <p:sldId id="339" r:id="rId8"/>
    <p:sldId id="321" r:id="rId9"/>
    <p:sldId id="322" r:id="rId10"/>
    <p:sldId id="324" r:id="rId11"/>
    <p:sldId id="325" r:id="rId12"/>
    <p:sldId id="327" r:id="rId13"/>
    <p:sldId id="328" r:id="rId14"/>
    <p:sldId id="331" r:id="rId15"/>
    <p:sldId id="333" r:id="rId16"/>
    <p:sldId id="336" r:id="rId17"/>
    <p:sldId id="278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D000"/>
    <a:srgbClr val="00FF00"/>
    <a:srgbClr val="E9EDF4"/>
    <a:srgbClr val="DDE3EE"/>
    <a:srgbClr val="D0D8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054" autoAdjust="0"/>
    <p:restoredTop sz="94660"/>
  </p:normalViewPr>
  <p:slideViewPr>
    <p:cSldViewPr>
      <p:cViewPr varScale="1">
        <p:scale>
          <a:sx n="73" d="100"/>
          <a:sy n="73" d="100"/>
        </p:scale>
        <p:origin x="-113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4" Type="http://schemas.openxmlformats.org/officeDocument/2006/relationships/image" Target="../media/image12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5" Type="http://schemas.openxmlformats.org/officeDocument/2006/relationships/image" Target="../media/image18.wmf"/><Relationship Id="rId4" Type="http://schemas.openxmlformats.org/officeDocument/2006/relationships/image" Target="../media/image1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0FF66A-1574-4C93-B4E9-C0BDC8E5D8B4}" type="datetimeFigureOut">
              <a:rPr lang="en-US" smtClean="0"/>
              <a:pPr/>
              <a:t>10/24/2011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E72AEA-9035-4A4F-876A-980EDD673CD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28252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F52FD-8BD8-41C6-B89C-61D3260C7E0B}" type="datetime1">
              <a:rPr lang="en-US" smtClean="0"/>
              <a:pPr/>
              <a:t>10/24/2011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64983-62DF-44C1-88F4-A727E2DC619A}" type="datetime1">
              <a:rPr lang="en-US" smtClean="0"/>
              <a:pPr/>
              <a:t>10/24/2011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B2FDC-4AB3-4462-A9DB-9F44016EE56B}" type="datetime1">
              <a:rPr lang="en-US" smtClean="0"/>
              <a:pPr/>
              <a:t>10/24/2011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69FC8-5E63-4351-9A7B-D847C1786045}" type="datetime1">
              <a:rPr lang="en-US" smtClean="0"/>
              <a:pPr/>
              <a:t>10/24/2011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571472" y="1071546"/>
            <a:ext cx="3357586" cy="0"/>
          </a:xfrm>
          <a:prstGeom prst="line">
            <a:avLst/>
          </a:prstGeom>
          <a:ln w="381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CD65B-6DF0-42F0-9634-C9F20369AFBE}" type="datetime1">
              <a:rPr lang="en-US" smtClean="0"/>
              <a:pPr/>
              <a:t>10/24/2011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8B502-283D-453F-B024-86AA3B7A1555}" type="datetime1">
              <a:rPr lang="en-US" smtClean="0"/>
              <a:pPr/>
              <a:t>10/24/2011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BEC6D-A35B-471F-92B8-CD78DD3E2533}" type="datetime1">
              <a:rPr lang="en-US" smtClean="0"/>
              <a:pPr/>
              <a:t>10/24/2011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DD8D0-33A3-44AA-8DBF-547A4F84404C}" type="datetime1">
              <a:rPr lang="en-US" smtClean="0"/>
              <a:pPr/>
              <a:t>10/24/2011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D790C-D101-45AE-A957-F471E23E0B97}" type="datetime1">
              <a:rPr lang="en-US" smtClean="0"/>
              <a:pPr/>
              <a:t>10/24/2011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51A1F-5DFD-4AC9-952A-D3DD0C389AC7}" type="datetime1">
              <a:rPr lang="en-US" smtClean="0"/>
              <a:pPr/>
              <a:t>10/24/2011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7F897-E4A5-491A-A693-5D93010B0B2E}" type="datetime1">
              <a:rPr lang="en-US" smtClean="0"/>
              <a:pPr/>
              <a:t>10/24/2011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5E9F06-BEB9-4F96-831D-6145543E1D40}" type="datetime1">
              <a:rPr lang="en-US" smtClean="0"/>
              <a:pPr/>
              <a:t>10/24/2011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6A4B56-60CD-4619-9AC4-C8199308464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7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4.w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4.bin"/><Relationship Id="rId10" Type="http://schemas.openxmlformats.org/officeDocument/2006/relationships/image" Target="../media/image12.wmf"/><Relationship Id="rId4" Type="http://schemas.openxmlformats.org/officeDocument/2006/relationships/image" Target="../media/image9.wmf"/><Relationship Id="rId9" Type="http://schemas.openxmlformats.org/officeDocument/2006/relationships/oleObject" Target="../embeddings/oleObject6.bin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13" Type="http://schemas.openxmlformats.org/officeDocument/2006/relationships/image" Target="../media/image13.wmf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12" Type="http://schemas.openxmlformats.org/officeDocument/2006/relationships/image" Target="../media/image18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5.wmf"/><Relationship Id="rId11" Type="http://schemas.openxmlformats.org/officeDocument/2006/relationships/oleObject" Target="../embeddings/oleObject11.bin"/><Relationship Id="rId5" Type="http://schemas.openxmlformats.org/officeDocument/2006/relationships/oleObject" Target="../embeddings/oleObject8.bin"/><Relationship Id="rId10" Type="http://schemas.openxmlformats.org/officeDocument/2006/relationships/image" Target="../media/image17.wmf"/><Relationship Id="rId4" Type="http://schemas.openxmlformats.org/officeDocument/2006/relationships/image" Target="../media/image14.wmf"/><Relationship Id="rId9" Type="http://schemas.openxmlformats.org/officeDocument/2006/relationships/oleObject" Target="../embeddings/oleObject10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56817"/>
            <a:ext cx="7772400" cy="1470025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A Unified Continuous Greedy Algorithm for </a:t>
            </a:r>
            <a:r>
              <a:rPr lang="en-US" sz="3200" b="1" dirty="0" err="1" smtClean="0"/>
              <a:t>Submodular</a:t>
            </a:r>
            <a:r>
              <a:rPr lang="en-US" sz="3200" b="1" dirty="0" smtClean="0"/>
              <a:t> Maximization</a:t>
            </a:r>
            <a:endParaRPr lang="en-US" sz="3200" b="1" dirty="0"/>
          </a:p>
        </p:txBody>
      </p:sp>
      <p:grpSp>
        <p:nvGrpSpPr>
          <p:cNvPr id="18" name="Group 17"/>
          <p:cNvGrpSpPr/>
          <p:nvPr/>
        </p:nvGrpSpPr>
        <p:grpSpPr>
          <a:xfrm>
            <a:off x="6444208" y="332656"/>
            <a:ext cx="1800200" cy="1512193"/>
            <a:chOff x="6228184" y="404639"/>
            <a:chExt cx="2304256" cy="1800250"/>
          </a:xfrm>
        </p:grpSpPr>
        <p:pic>
          <p:nvPicPr>
            <p:cNvPr id="11" name="Picture 10" descr="MCBD07032_0000[1]"/>
            <p:cNvPicPr>
              <a:picLocks noChangeAspect="1" noChangeArrowheads="1"/>
            </p:cNvPicPr>
            <p:nvPr/>
          </p:nvPicPr>
          <p:blipFill>
            <a:blip r:embed="rId2" cstate="print">
              <a:lum contrast="-40000"/>
            </a:blip>
            <a:srcRect/>
            <a:stretch>
              <a:fillRect/>
            </a:stretch>
          </p:blipFill>
          <p:spPr bwMode="auto">
            <a:xfrm>
              <a:off x="6228184" y="404664"/>
              <a:ext cx="1662113" cy="1800225"/>
            </a:xfrm>
            <a:prstGeom prst="rect">
              <a:avLst/>
            </a:prstGeom>
            <a:noFill/>
          </p:spPr>
        </p:pic>
        <p:pic>
          <p:nvPicPr>
            <p:cNvPr id="8" name="Picture 7" descr="MCBD07032_0000[1]"/>
            <p:cNvPicPr>
              <a:picLocks noChangeAspect="1" noChangeArrowheads="1"/>
            </p:cNvPicPr>
            <p:nvPr/>
          </p:nvPicPr>
          <p:blipFill>
            <a:blip r:embed="rId2" cstate="print">
              <a:lum contrast="-30000"/>
            </a:blip>
            <a:srcRect/>
            <a:stretch>
              <a:fillRect/>
            </a:stretch>
          </p:blipFill>
          <p:spPr bwMode="auto">
            <a:xfrm>
              <a:off x="6438900" y="404639"/>
              <a:ext cx="1662113" cy="1800225"/>
            </a:xfrm>
            <a:prstGeom prst="rect">
              <a:avLst/>
            </a:prstGeom>
            <a:noFill/>
          </p:spPr>
        </p:pic>
        <p:pic>
          <p:nvPicPr>
            <p:cNvPr id="9" name="Picture 8" descr="MCBD07032_0000[1]"/>
            <p:cNvPicPr>
              <a:picLocks noChangeAspect="1" noChangeArrowheads="1"/>
            </p:cNvPicPr>
            <p:nvPr/>
          </p:nvPicPr>
          <p:blipFill>
            <a:blip r:embed="rId2" cstate="print">
              <a:lum contrast="-10000"/>
            </a:blip>
            <a:srcRect/>
            <a:stretch>
              <a:fillRect/>
            </a:stretch>
          </p:blipFill>
          <p:spPr bwMode="auto">
            <a:xfrm>
              <a:off x="6654303" y="404639"/>
              <a:ext cx="1662113" cy="1800225"/>
            </a:xfrm>
            <a:prstGeom prst="rect">
              <a:avLst/>
            </a:prstGeom>
            <a:noFill/>
          </p:spPr>
        </p:pic>
        <p:pic>
          <p:nvPicPr>
            <p:cNvPr id="10" name="Picture 9" descr="MCBD07032_0000[1]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6870327" y="404639"/>
              <a:ext cx="1662113" cy="1800225"/>
            </a:xfrm>
            <a:prstGeom prst="rect">
              <a:avLst/>
            </a:prstGeom>
            <a:noFill/>
          </p:spPr>
        </p:pic>
      </p:grpSp>
      <p:sp>
        <p:nvSpPr>
          <p:cNvPr id="13" name="Rectangle 3"/>
          <p:cNvSpPr txBox="1">
            <a:spLocks noChangeArrowheads="1"/>
          </p:cNvSpPr>
          <p:nvPr/>
        </p:nvSpPr>
        <p:spPr bwMode="auto">
          <a:xfrm>
            <a:off x="-180528" y="3220392"/>
            <a:ext cx="3876675" cy="928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en-US" sz="2800" dirty="0">
                <a:solidFill>
                  <a:schemeClr val="tx1"/>
                </a:solidFill>
              </a:rPr>
              <a:t>Moran </a:t>
            </a:r>
            <a:r>
              <a:rPr lang="en-US" sz="2800" dirty="0" smtClean="0">
                <a:solidFill>
                  <a:schemeClr val="tx1"/>
                </a:solidFill>
              </a:rPr>
              <a:t>Feldman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14" name="Rectangle 3"/>
          <p:cNvSpPr txBox="1">
            <a:spLocks noChangeArrowheads="1"/>
          </p:cNvSpPr>
          <p:nvPr/>
        </p:nvSpPr>
        <p:spPr bwMode="auto">
          <a:xfrm>
            <a:off x="6391038" y="3151798"/>
            <a:ext cx="2429434" cy="928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Roy Schwartz</a:t>
            </a:r>
          </a:p>
          <a:p>
            <a:pPr algn="ctr"/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5" name="Rectangle 3"/>
          <p:cNvSpPr txBox="1">
            <a:spLocks noChangeArrowheads="1"/>
          </p:cNvSpPr>
          <p:nvPr/>
        </p:nvSpPr>
        <p:spPr bwMode="auto">
          <a:xfrm>
            <a:off x="3222686" y="3151798"/>
            <a:ext cx="3077506" cy="928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Joseph (Seffi) Naor</a:t>
            </a:r>
          </a:p>
        </p:txBody>
      </p:sp>
      <p:sp>
        <p:nvSpPr>
          <p:cNvPr id="16" name="Rectangle 3"/>
          <p:cNvSpPr txBox="1">
            <a:spLocks noChangeArrowheads="1"/>
          </p:cNvSpPr>
          <p:nvPr/>
        </p:nvSpPr>
        <p:spPr bwMode="auto">
          <a:xfrm>
            <a:off x="683568" y="6237312"/>
            <a:ext cx="7992887" cy="36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en-US" sz="2800" dirty="0" smtClean="0">
                <a:solidFill>
                  <a:schemeClr val="tx1"/>
                </a:solidFill>
              </a:rPr>
              <a:t>Technion – Israel Institute of Technology</a:t>
            </a:r>
            <a:endParaRPr lang="en-US" sz="2800" dirty="0">
              <a:solidFill>
                <a:schemeClr val="tx1"/>
              </a:solidFill>
            </a:endParaRPr>
          </a:p>
        </p:txBody>
      </p:sp>
      <p:pic>
        <p:nvPicPr>
          <p:cNvPr id="17" name="Picture 2" descr="E:\Research\Papers\Submoduler\Non-Monotone + SAT\ICALP - Presentation\Figures\Technion2.jpe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139952" y="4289866"/>
            <a:ext cx="1224136" cy="182213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Insight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Recall the equality </a:t>
            </a:r>
            <a:r>
              <a:rPr lang="en-US" i="1" dirty="0" smtClean="0"/>
              <a:t>w</a:t>
            </a:r>
            <a:r>
              <a:rPr lang="en-US" i="1" baseline="-25000" dirty="0" smtClean="0"/>
              <a:t>e</a:t>
            </a:r>
            <a:r>
              <a:rPr lang="en-US" dirty="0" smtClean="0"/>
              <a:t> = </a:t>
            </a:r>
            <a:r>
              <a:rPr lang="en-US" dirty="0" smtClean="0">
                <a:sym typeface="Symbol"/>
              </a:rPr>
              <a:t>(1 – </a:t>
            </a:r>
            <a:r>
              <a:rPr lang="en-US" i="1" dirty="0" smtClean="0">
                <a:sym typeface="Symbol"/>
              </a:rPr>
              <a:t>y</a:t>
            </a:r>
            <a:r>
              <a:rPr lang="en-US" i="1" baseline="-25000" dirty="0" smtClean="0">
                <a:sym typeface="Symbol"/>
              </a:rPr>
              <a:t>e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t</a:t>
            </a:r>
            <a:r>
              <a:rPr lang="en-US" dirty="0" smtClean="0">
                <a:sym typeface="Symbol"/>
              </a:rPr>
              <a:t>)) ∙ </a:t>
            </a:r>
            <a:r>
              <a:rPr lang="en-US" i="1" baseline="-25000" dirty="0" err="1" smtClean="0">
                <a:sym typeface="Symbol"/>
              </a:rPr>
              <a:t>e</a:t>
            </a:r>
            <a:r>
              <a:rPr lang="en-US" i="1" dirty="0" err="1" smtClean="0">
                <a:sym typeface="Symbol"/>
              </a:rPr>
              <a:t>F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y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t</a:t>
            </a:r>
            <a:r>
              <a:rPr lang="en-US" dirty="0" smtClean="0">
                <a:sym typeface="Symbol"/>
              </a:rPr>
              <a:t>)).</a:t>
            </a:r>
          </a:p>
          <a:p>
            <a:r>
              <a:rPr lang="en-US" dirty="0" smtClean="0">
                <a:sym typeface="Symbol"/>
              </a:rPr>
              <a:t>We used the </a:t>
            </a:r>
            <a:r>
              <a:rPr lang="en-US" dirty="0" err="1" smtClean="0">
                <a:sym typeface="Symbol"/>
              </a:rPr>
              <a:t>monotonicity</a:t>
            </a:r>
            <a:r>
              <a:rPr lang="en-US" dirty="0" smtClean="0">
                <a:sym typeface="Symbol"/>
              </a:rPr>
              <a:t> of </a:t>
            </a:r>
            <a:r>
              <a:rPr lang="en-US" i="1" dirty="0" smtClean="0">
                <a:sym typeface="Symbol"/>
              </a:rPr>
              <a:t>f</a:t>
            </a:r>
            <a:r>
              <a:rPr lang="en-US" dirty="0" smtClean="0">
                <a:sym typeface="Symbol"/>
              </a:rPr>
              <a:t> to get: </a:t>
            </a:r>
            <a:r>
              <a:rPr lang="en-US" i="1" dirty="0" smtClean="0">
                <a:sym typeface="Symbol"/>
              </a:rPr>
              <a:t>w</a:t>
            </a:r>
            <a:r>
              <a:rPr lang="en-US" i="1" baseline="-25000" dirty="0" smtClean="0">
                <a:sym typeface="Symbol"/>
              </a:rPr>
              <a:t>e</a:t>
            </a:r>
            <a:r>
              <a:rPr lang="en-US" dirty="0" smtClean="0">
                <a:sym typeface="Symbol"/>
              </a:rPr>
              <a:t>  </a:t>
            </a:r>
            <a:r>
              <a:rPr lang="en-US" i="1" baseline="-25000" dirty="0" err="1" smtClean="0">
                <a:sym typeface="Symbol"/>
              </a:rPr>
              <a:t>e</a:t>
            </a:r>
            <a:r>
              <a:rPr lang="en-US" i="1" dirty="0" err="1" smtClean="0">
                <a:sym typeface="Symbol"/>
              </a:rPr>
              <a:t>F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y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t</a:t>
            </a:r>
            <a:r>
              <a:rPr lang="en-US" dirty="0" smtClean="0">
                <a:sym typeface="Symbol"/>
              </a:rPr>
              <a:t>)).</a:t>
            </a:r>
          </a:p>
          <a:p>
            <a:r>
              <a:rPr lang="en-US" dirty="0" smtClean="0">
                <a:sym typeface="Symbol"/>
              </a:rPr>
              <a:t>This is the most significant obstacle to extend the last algorithm to non-monotone functions.</a:t>
            </a:r>
          </a:p>
          <a:p>
            <a:r>
              <a:rPr lang="en-US" dirty="0" smtClean="0">
                <a:sym typeface="Symbol"/>
              </a:rPr>
              <a:t>Idea:</a:t>
            </a:r>
          </a:p>
          <a:p>
            <a:pPr lvl="1"/>
            <a:r>
              <a:rPr lang="en-US" dirty="0" smtClean="0">
                <a:sym typeface="Symbol"/>
              </a:rPr>
              <a:t>Currently the improvement in each step is proportional to: </a:t>
            </a:r>
          </a:p>
          <a:p>
            <a:pPr lvl="1" algn="ctr">
              <a:buNone/>
            </a:pPr>
            <a:r>
              <a:rPr lang="en-US" dirty="0" smtClean="0">
                <a:sym typeface="Symbol"/>
              </a:rPr>
              <a:t></a:t>
            </a:r>
            <a:r>
              <a:rPr lang="en-US" i="1" baseline="-25000" dirty="0" smtClean="0">
                <a:sym typeface="Symbol"/>
              </a:rPr>
              <a:t>e</a:t>
            </a:r>
            <a:r>
              <a:rPr lang="en-US" dirty="0" smtClean="0">
                <a:sym typeface="Symbol"/>
              </a:rPr>
              <a:t> </a:t>
            </a:r>
            <a:r>
              <a:rPr lang="en-US" i="1" baseline="-25000" dirty="0" err="1" smtClean="0">
                <a:sym typeface="Symbol"/>
              </a:rPr>
              <a:t>e</a:t>
            </a:r>
            <a:r>
              <a:rPr lang="en-US" i="1" dirty="0" err="1" smtClean="0">
                <a:sym typeface="Symbol"/>
              </a:rPr>
              <a:t>F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y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t</a:t>
            </a:r>
            <a:r>
              <a:rPr lang="en-US" dirty="0" smtClean="0">
                <a:sym typeface="Symbol"/>
              </a:rPr>
              <a:t>)) ∙ </a:t>
            </a:r>
            <a:r>
              <a:rPr lang="en-US" i="1" dirty="0" err="1" smtClean="0">
                <a:sym typeface="Symbol"/>
              </a:rPr>
              <a:t>x</a:t>
            </a:r>
            <a:r>
              <a:rPr lang="en-US" i="1" baseline="-25000" dirty="0" err="1" smtClean="0">
                <a:sym typeface="Symbol"/>
              </a:rPr>
              <a:t>e</a:t>
            </a:r>
            <a:endParaRPr lang="en-US" dirty="0" smtClean="0">
              <a:sym typeface="Symbol"/>
            </a:endParaRPr>
          </a:p>
          <a:p>
            <a:pPr lvl="1"/>
            <a:r>
              <a:rPr lang="en-US" dirty="0" smtClean="0">
                <a:sym typeface="Symbol"/>
              </a:rPr>
              <a:t>We want it to be proportional to</a:t>
            </a:r>
          </a:p>
          <a:p>
            <a:pPr lvl="1" algn="ctr">
              <a:buNone/>
            </a:pPr>
            <a:r>
              <a:rPr lang="en-US" dirty="0" smtClean="0">
                <a:sym typeface="Symbol"/>
              </a:rPr>
              <a:t></a:t>
            </a:r>
            <a:r>
              <a:rPr lang="en-US" i="1" baseline="-25000" dirty="0" smtClean="0">
                <a:sym typeface="Symbol"/>
              </a:rPr>
              <a:t>e</a:t>
            </a:r>
            <a:r>
              <a:rPr lang="en-US" dirty="0" smtClean="0">
                <a:sym typeface="Symbol"/>
              </a:rPr>
              <a:t> </a:t>
            </a:r>
            <a:r>
              <a:rPr lang="en-US" i="1" dirty="0" smtClean="0">
                <a:sym typeface="Symbol"/>
              </a:rPr>
              <a:t>w</a:t>
            </a:r>
            <a:r>
              <a:rPr lang="en-US" i="1" baseline="-25000" dirty="0" smtClean="0">
                <a:sym typeface="Symbol"/>
              </a:rPr>
              <a:t>e</a:t>
            </a:r>
            <a:r>
              <a:rPr lang="en-US" dirty="0" smtClean="0">
                <a:sym typeface="Symbol"/>
              </a:rPr>
              <a:t> ∙ </a:t>
            </a:r>
            <a:r>
              <a:rPr lang="en-US" i="1" dirty="0" err="1" smtClean="0">
                <a:sym typeface="Symbol"/>
              </a:rPr>
              <a:t>x</a:t>
            </a:r>
            <a:r>
              <a:rPr lang="en-US" i="1" baseline="-25000" dirty="0" err="1" smtClean="0">
                <a:sym typeface="Symbol"/>
              </a:rPr>
              <a:t>e</a:t>
            </a:r>
            <a:r>
              <a:rPr lang="en-US" dirty="0" smtClean="0">
                <a:sym typeface="Symbol"/>
              </a:rPr>
              <a:t> = </a:t>
            </a:r>
            <a:r>
              <a:rPr lang="en-US" i="1" baseline="-25000" dirty="0" smtClean="0">
                <a:sym typeface="Symbol"/>
              </a:rPr>
              <a:t>e</a:t>
            </a:r>
            <a:r>
              <a:rPr lang="en-US" dirty="0" smtClean="0">
                <a:sym typeface="Symbol"/>
              </a:rPr>
              <a:t> (1 – </a:t>
            </a:r>
            <a:r>
              <a:rPr lang="en-US" i="1" dirty="0" smtClean="0">
                <a:sym typeface="Symbol"/>
              </a:rPr>
              <a:t>y</a:t>
            </a:r>
            <a:r>
              <a:rPr lang="en-US" i="1" baseline="-25000" dirty="0" smtClean="0">
                <a:sym typeface="Symbol"/>
              </a:rPr>
              <a:t>e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t</a:t>
            </a:r>
            <a:r>
              <a:rPr lang="en-US" dirty="0" smtClean="0">
                <a:sym typeface="Symbol"/>
              </a:rPr>
              <a:t>)) ∙ </a:t>
            </a:r>
            <a:r>
              <a:rPr lang="en-US" i="1" baseline="-25000" dirty="0" err="1" smtClean="0">
                <a:sym typeface="Symbol"/>
              </a:rPr>
              <a:t>e</a:t>
            </a:r>
            <a:r>
              <a:rPr lang="en-US" i="1" dirty="0" err="1" smtClean="0">
                <a:sym typeface="Symbol"/>
              </a:rPr>
              <a:t>F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y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t</a:t>
            </a:r>
            <a:r>
              <a:rPr lang="en-US" dirty="0" smtClean="0">
                <a:sym typeface="Symbol"/>
              </a:rPr>
              <a:t>)) ∙ </a:t>
            </a:r>
            <a:r>
              <a:rPr lang="en-US" i="1" dirty="0" err="1" smtClean="0">
                <a:sym typeface="Symbol"/>
              </a:rPr>
              <a:t>x</a:t>
            </a:r>
            <a:r>
              <a:rPr lang="en-US" i="1" baseline="-25000" dirty="0" err="1" smtClean="0">
                <a:sym typeface="Symbol"/>
              </a:rPr>
              <a:t>e</a:t>
            </a:r>
            <a:endParaRPr lang="en-US" dirty="0" smtClean="0">
              <a:sym typeface="Symbol"/>
            </a:endParaRPr>
          </a:p>
          <a:p>
            <a:pPr lvl="1"/>
            <a:r>
              <a:rPr lang="en-US" dirty="0" smtClean="0">
                <a:sym typeface="Symbol"/>
              </a:rPr>
              <a:t>This can be done by increasing </a:t>
            </a:r>
            <a:r>
              <a:rPr lang="en-US" i="1" dirty="0" smtClean="0">
                <a:sym typeface="Symbol"/>
              </a:rPr>
              <a:t>y</a:t>
            </a:r>
            <a:r>
              <a:rPr lang="en-US" i="1" baseline="-25000" dirty="0" smtClean="0">
                <a:sym typeface="Symbol"/>
              </a:rPr>
              <a:t>e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t</a:t>
            </a:r>
            <a:r>
              <a:rPr lang="en-US" dirty="0" smtClean="0">
                <a:sym typeface="Symbol"/>
              </a:rPr>
              <a:t>) only </a:t>
            </a:r>
            <a:r>
              <a:rPr lang="en-US" dirty="0" smtClean="0">
                <a:sym typeface="Symbol"/>
              </a:rPr>
              <a:t>by                           </a:t>
            </a:r>
            <a:r>
              <a:rPr lang="el-GR" i="1" dirty="0" smtClean="0">
                <a:sym typeface="Symbol"/>
              </a:rPr>
              <a:t>δ</a:t>
            </a:r>
            <a:r>
              <a:rPr lang="en-US" dirty="0" smtClean="0">
                <a:sym typeface="Symbol"/>
              </a:rPr>
              <a:t> ∙ </a:t>
            </a:r>
            <a:r>
              <a:rPr lang="en-US" i="1" dirty="0" err="1" smtClean="0">
                <a:sym typeface="Symbol"/>
              </a:rPr>
              <a:t>x</a:t>
            </a:r>
            <a:r>
              <a:rPr lang="en-US" i="1" baseline="-25000" dirty="0" err="1" smtClean="0">
                <a:sym typeface="Symbol"/>
              </a:rPr>
              <a:t>e</a:t>
            </a:r>
            <a:r>
              <a:rPr lang="en-US" dirty="0" smtClean="0">
                <a:sym typeface="Symbol"/>
              </a:rPr>
              <a:t> ∙ (1 – </a:t>
            </a:r>
            <a:r>
              <a:rPr lang="en-US" i="1" dirty="0" smtClean="0">
                <a:sym typeface="Symbol"/>
              </a:rPr>
              <a:t>y</a:t>
            </a:r>
            <a:r>
              <a:rPr lang="en-US" i="1" baseline="-25000" dirty="0" smtClean="0">
                <a:sym typeface="Symbol"/>
              </a:rPr>
              <a:t>e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t</a:t>
            </a:r>
            <a:r>
              <a:rPr lang="en-US" dirty="0" smtClean="0">
                <a:sym typeface="Symbol"/>
              </a:rPr>
              <a:t>)), instead of by </a:t>
            </a:r>
            <a:r>
              <a:rPr lang="el-GR" i="1" dirty="0" smtClean="0">
                <a:sym typeface="Symbol"/>
              </a:rPr>
              <a:t>δ</a:t>
            </a:r>
            <a:r>
              <a:rPr lang="en-US" dirty="0" smtClean="0">
                <a:sym typeface="Symbol"/>
              </a:rPr>
              <a:t> ∙ </a:t>
            </a:r>
            <a:r>
              <a:rPr lang="en-US" i="1" dirty="0" err="1" smtClean="0">
                <a:sym typeface="Symbol"/>
              </a:rPr>
              <a:t>x</a:t>
            </a:r>
            <a:r>
              <a:rPr lang="en-US" i="1" baseline="-25000" dirty="0" err="1" smtClean="0">
                <a:sym typeface="Symbol"/>
              </a:rPr>
              <a:t>e</a:t>
            </a:r>
            <a:r>
              <a:rPr lang="en-US" dirty="0" smtClean="0">
                <a:sym typeface="Symbol"/>
              </a:rPr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10</a:t>
            </a:fld>
            <a:endParaRPr lang="en-US" dirty="0"/>
          </a:p>
        </p:txBody>
      </p:sp>
      <p:pic>
        <p:nvPicPr>
          <p:cNvPr id="139267" name="Picture 3" descr="C:\Documents and Settings\moranfe\Local Settings\Temporary Internet Files\Content.IE5\LSZ0W87I\MC900089026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22442" y="332656"/>
            <a:ext cx="865982" cy="115212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The Measured Continuous Greedy Algorithm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112567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b="1" u="sng" dirty="0" smtClean="0"/>
              <a:t>The Algorithm</a:t>
            </a:r>
          </a:p>
          <a:p>
            <a:r>
              <a:rPr lang="en-US" dirty="0" smtClean="0"/>
              <a:t>Let </a:t>
            </a:r>
            <a:r>
              <a:rPr lang="en-US" i="1" dirty="0" smtClean="0"/>
              <a:t>δ</a:t>
            </a:r>
            <a:r>
              <a:rPr lang="en-US" dirty="0" smtClean="0"/>
              <a:t> &gt; 0 be a small number.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Initialize: </a:t>
            </a:r>
            <a:r>
              <a:rPr lang="en-US" i="1" dirty="0" smtClean="0"/>
              <a:t>y</a:t>
            </a:r>
            <a:r>
              <a:rPr lang="en-US" dirty="0" smtClean="0"/>
              <a:t>(0) </a:t>
            </a:r>
            <a:r>
              <a:rPr lang="en-US" dirty="0" smtClean="0">
                <a:sym typeface="Wingdings" pitchFamily="2" charset="2"/>
              </a:rPr>
              <a:t> </a:t>
            </a:r>
            <a:r>
              <a:rPr lang="en-US" dirty="0" smtClean="0">
                <a:sym typeface="Symbol"/>
              </a:rPr>
              <a:t> and </a:t>
            </a:r>
            <a:r>
              <a:rPr lang="en-US" i="1" dirty="0" smtClean="0">
                <a:sym typeface="Symbol"/>
              </a:rPr>
              <a:t>t</a:t>
            </a:r>
            <a:r>
              <a:rPr lang="en-US" dirty="0" smtClean="0">
                <a:sym typeface="Symbol"/>
              </a:rPr>
              <a:t> </a:t>
            </a:r>
            <a:r>
              <a:rPr lang="en-US" dirty="0" smtClean="0">
                <a:sym typeface="Wingdings" pitchFamily="2" charset="2"/>
              </a:rPr>
              <a:t> 0.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ym typeface="Wingdings" pitchFamily="2" charset="2"/>
              </a:rPr>
              <a:t>While </a:t>
            </a:r>
            <a:r>
              <a:rPr lang="en-US" i="1" dirty="0" smtClean="0">
                <a:sym typeface="Wingdings" pitchFamily="2" charset="2"/>
              </a:rPr>
              <a:t>t</a:t>
            </a:r>
            <a:r>
              <a:rPr lang="en-US" dirty="0" smtClean="0">
                <a:sym typeface="Wingdings" pitchFamily="2" charset="2"/>
              </a:rPr>
              <a:t> &lt; </a:t>
            </a:r>
            <a:r>
              <a:rPr lang="en-US" b="1" i="1" dirty="0" smtClean="0">
                <a:sym typeface="Wingdings" pitchFamily="2" charset="2"/>
              </a:rPr>
              <a:t>T</a:t>
            </a:r>
            <a:r>
              <a:rPr lang="en-US" dirty="0" smtClean="0">
                <a:sym typeface="Wingdings" pitchFamily="2" charset="2"/>
              </a:rPr>
              <a:t> do: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  For every </a:t>
            </a:r>
            <a:r>
              <a:rPr lang="en-US" i="1" dirty="0" smtClean="0"/>
              <a:t>e</a:t>
            </a:r>
            <a:r>
              <a:rPr lang="en-US" dirty="0" smtClean="0"/>
              <a:t> </a:t>
            </a:r>
            <a:r>
              <a:rPr lang="en-US" dirty="0" smtClean="0">
                <a:sym typeface="Symbol"/>
              </a:rPr>
              <a:t> </a:t>
            </a:r>
            <a:r>
              <a:rPr lang="en-US" i="1" dirty="0" smtClean="0">
                <a:sym typeface="Symbol"/>
              </a:rPr>
              <a:t>E</a:t>
            </a:r>
            <a:r>
              <a:rPr lang="en-US" dirty="0" smtClean="0">
                <a:sym typeface="Symbol"/>
              </a:rPr>
              <a:t>, let </a:t>
            </a:r>
            <a:r>
              <a:rPr lang="en-US" i="1" dirty="0" smtClean="0">
                <a:sym typeface="Symbol"/>
              </a:rPr>
              <a:t>w</a:t>
            </a:r>
            <a:r>
              <a:rPr lang="en-US" i="1" baseline="-25000" dirty="0" smtClean="0">
                <a:sym typeface="Symbol"/>
              </a:rPr>
              <a:t>e</a:t>
            </a:r>
            <a:r>
              <a:rPr lang="en-US" dirty="0" smtClean="0">
                <a:sym typeface="Symbol"/>
              </a:rPr>
              <a:t> = </a:t>
            </a:r>
            <a:r>
              <a:rPr lang="en-US" i="1" dirty="0" smtClean="0">
                <a:sym typeface="Symbol"/>
              </a:rPr>
              <a:t>F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y</a:t>
            </a:r>
            <a:r>
              <a:rPr lang="en-US" dirty="0" smtClean="0">
                <a:sym typeface="Symbol"/>
              </a:rPr>
              <a:t>(t)  </a:t>
            </a:r>
            <a:r>
              <a:rPr lang="en-US" i="1" dirty="0" smtClean="0">
                <a:sym typeface="Symbol"/>
              </a:rPr>
              <a:t>e</a:t>
            </a:r>
            <a:r>
              <a:rPr lang="en-US" dirty="0" smtClean="0">
                <a:sym typeface="Symbol"/>
              </a:rPr>
              <a:t>) – </a:t>
            </a:r>
            <a:r>
              <a:rPr lang="en-US" i="1" dirty="0" smtClean="0">
                <a:sym typeface="Symbol"/>
              </a:rPr>
              <a:t>F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y</a:t>
            </a:r>
            <a:r>
              <a:rPr lang="en-US" dirty="0" smtClean="0">
                <a:sym typeface="Symbol"/>
              </a:rPr>
              <a:t>(t)).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ym typeface="Symbol"/>
              </a:rPr>
              <a:t>   Find a solution </a:t>
            </a:r>
            <a:r>
              <a:rPr lang="en-US" i="1" dirty="0" smtClean="0">
                <a:sym typeface="Symbol"/>
              </a:rPr>
              <a:t>x</a:t>
            </a:r>
            <a:r>
              <a:rPr lang="en-US" dirty="0" smtClean="0">
                <a:sym typeface="Symbol"/>
              </a:rPr>
              <a:t> in </a:t>
            </a:r>
            <a:r>
              <a:rPr lang="en-US" i="1" dirty="0" smtClean="0">
                <a:sym typeface="Symbol"/>
              </a:rPr>
              <a:t>P</a:t>
            </a:r>
            <a:r>
              <a:rPr lang="en-US" dirty="0" smtClean="0">
                <a:sym typeface="Symbol"/>
              </a:rPr>
              <a:t>  </a:t>
            </a:r>
            <a:r>
              <a:rPr lang="en-US" dirty="0" smtClean="0">
                <a:sym typeface="Symbol"/>
              </a:rPr>
              <a:t>[0</a:t>
            </a:r>
            <a:r>
              <a:rPr lang="en-US" dirty="0" smtClean="0">
                <a:sym typeface="Symbol"/>
              </a:rPr>
              <a:t>, </a:t>
            </a:r>
            <a:r>
              <a:rPr lang="en-US" dirty="0" smtClean="0">
                <a:sym typeface="Symbol"/>
              </a:rPr>
              <a:t>1]</a:t>
            </a:r>
            <a:r>
              <a:rPr lang="en-US" i="1" baseline="30000" dirty="0" smtClean="0">
                <a:sym typeface="Symbol"/>
              </a:rPr>
              <a:t>E</a:t>
            </a:r>
            <a:r>
              <a:rPr lang="en-US" dirty="0" smtClean="0">
                <a:sym typeface="Symbol"/>
              </a:rPr>
              <a:t> </a:t>
            </a:r>
            <a:r>
              <a:rPr lang="en-US" dirty="0" smtClean="0">
                <a:sym typeface="Symbol"/>
              </a:rPr>
              <a:t>maximizing </a:t>
            </a:r>
            <a:r>
              <a:rPr lang="en-US" i="1" dirty="0" smtClean="0">
                <a:sym typeface="Symbol"/>
              </a:rPr>
              <a:t>w</a:t>
            </a:r>
            <a:r>
              <a:rPr lang="en-US" dirty="0" smtClean="0">
                <a:sym typeface="Symbol"/>
              </a:rPr>
              <a:t> ∙ </a:t>
            </a:r>
            <a:r>
              <a:rPr lang="en-US" i="1" dirty="0" smtClean="0">
                <a:sym typeface="Symbol"/>
              </a:rPr>
              <a:t>x</a:t>
            </a:r>
            <a:r>
              <a:rPr lang="en-US" dirty="0" smtClean="0">
                <a:sym typeface="Symbol"/>
              </a:rPr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ym typeface="Symbol"/>
              </a:rPr>
              <a:t>   For every </a:t>
            </a:r>
            <a:r>
              <a:rPr lang="en-US" i="1" dirty="0" smtClean="0"/>
              <a:t>e</a:t>
            </a:r>
            <a:r>
              <a:rPr lang="en-US" dirty="0" smtClean="0"/>
              <a:t> </a:t>
            </a:r>
            <a:r>
              <a:rPr lang="en-US" dirty="0" smtClean="0">
                <a:sym typeface="Symbol"/>
              </a:rPr>
              <a:t> </a:t>
            </a:r>
            <a:r>
              <a:rPr lang="en-US" i="1" dirty="0" smtClean="0">
                <a:sym typeface="Symbol"/>
              </a:rPr>
              <a:t>E</a:t>
            </a:r>
            <a:r>
              <a:rPr lang="en-US" dirty="0" smtClean="0">
                <a:sym typeface="Symbol"/>
              </a:rPr>
              <a:t>, </a:t>
            </a:r>
            <a:r>
              <a:rPr lang="en-US" i="1" dirty="0" smtClean="0">
                <a:sym typeface="Symbol"/>
              </a:rPr>
              <a:t>y</a:t>
            </a:r>
            <a:r>
              <a:rPr lang="en-US" i="1" baseline="-25000" dirty="0" smtClean="0">
                <a:sym typeface="Symbol"/>
              </a:rPr>
              <a:t>e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t</a:t>
            </a:r>
            <a:r>
              <a:rPr lang="en-US" dirty="0" smtClean="0">
                <a:sym typeface="Symbol"/>
              </a:rPr>
              <a:t> + </a:t>
            </a:r>
            <a:r>
              <a:rPr lang="en-US" i="1" dirty="0" smtClean="0"/>
              <a:t>δ</a:t>
            </a:r>
            <a:r>
              <a:rPr lang="en-US" dirty="0" smtClean="0"/>
              <a:t>) </a:t>
            </a:r>
            <a:r>
              <a:rPr lang="en-US" dirty="0" smtClean="0">
                <a:sym typeface="Wingdings" pitchFamily="2" charset="2"/>
              </a:rPr>
              <a:t> </a:t>
            </a:r>
            <a:r>
              <a:rPr lang="en-US" i="1" dirty="0" smtClean="0">
                <a:sym typeface="Wingdings" pitchFamily="2" charset="2"/>
              </a:rPr>
              <a:t>y</a:t>
            </a:r>
            <a:r>
              <a:rPr lang="en-US" i="1" baseline="-25000" dirty="0" smtClean="0">
                <a:sym typeface="Wingdings" pitchFamily="2" charset="2"/>
              </a:rPr>
              <a:t>e</a:t>
            </a:r>
            <a:r>
              <a:rPr lang="en-US" dirty="0" smtClean="0">
                <a:sym typeface="Wingdings" pitchFamily="2" charset="2"/>
              </a:rPr>
              <a:t>(</a:t>
            </a:r>
            <a:r>
              <a:rPr lang="en-US" i="1" dirty="0" smtClean="0">
                <a:sym typeface="Wingdings" pitchFamily="2" charset="2"/>
              </a:rPr>
              <a:t>t</a:t>
            </a:r>
            <a:r>
              <a:rPr lang="en-US" dirty="0" smtClean="0">
                <a:sym typeface="Wingdings" pitchFamily="2" charset="2"/>
              </a:rPr>
              <a:t>) + </a:t>
            </a:r>
            <a:r>
              <a:rPr lang="el-GR" i="1" dirty="0" smtClean="0">
                <a:sym typeface="Wingdings" pitchFamily="2" charset="2"/>
              </a:rPr>
              <a:t>δ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smtClean="0">
                <a:sym typeface="Symbol"/>
              </a:rPr>
              <a:t>∙ </a:t>
            </a:r>
            <a:r>
              <a:rPr lang="en-US" i="1" dirty="0" err="1" smtClean="0">
                <a:sym typeface="Symbol"/>
              </a:rPr>
              <a:t>x</a:t>
            </a:r>
            <a:r>
              <a:rPr lang="en-US" i="1" baseline="-25000" dirty="0" err="1" smtClean="0">
                <a:sym typeface="Symbol"/>
              </a:rPr>
              <a:t>e</a:t>
            </a:r>
            <a:r>
              <a:rPr lang="en-US" b="1" dirty="0" smtClean="0">
                <a:sym typeface="Wingdings" pitchFamily="2" charset="2"/>
              </a:rPr>
              <a:t> </a:t>
            </a:r>
            <a:r>
              <a:rPr lang="en-US" b="1" dirty="0" smtClean="0">
                <a:sym typeface="Symbol"/>
              </a:rPr>
              <a:t>∙ (1 – </a:t>
            </a:r>
            <a:r>
              <a:rPr lang="en-US" b="1" i="1" dirty="0" smtClean="0">
                <a:sym typeface="Symbol"/>
              </a:rPr>
              <a:t>y</a:t>
            </a:r>
            <a:r>
              <a:rPr lang="en-US" b="1" i="1" baseline="-25000" dirty="0" smtClean="0">
                <a:sym typeface="Symbol"/>
              </a:rPr>
              <a:t>e</a:t>
            </a:r>
            <a:r>
              <a:rPr lang="en-US" b="1" dirty="0" smtClean="0">
                <a:sym typeface="Symbol"/>
              </a:rPr>
              <a:t>(</a:t>
            </a:r>
            <a:r>
              <a:rPr lang="en-US" b="1" i="1" dirty="0" smtClean="0">
                <a:sym typeface="Symbol"/>
              </a:rPr>
              <a:t>t</a:t>
            </a:r>
            <a:r>
              <a:rPr lang="en-US" b="1" dirty="0" smtClean="0">
                <a:sym typeface="Symbol"/>
              </a:rPr>
              <a:t>))</a:t>
            </a:r>
            <a:r>
              <a:rPr lang="en-US" dirty="0" smtClean="0">
                <a:sym typeface="Symbol"/>
              </a:rPr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ym typeface="Symbol"/>
              </a:rPr>
              <a:t>   Set </a:t>
            </a:r>
            <a:r>
              <a:rPr lang="en-US" i="1" dirty="0" smtClean="0">
                <a:sym typeface="Symbol"/>
              </a:rPr>
              <a:t>t </a:t>
            </a:r>
            <a:r>
              <a:rPr lang="en-US" dirty="0" smtClean="0">
                <a:sym typeface="Wingdings" pitchFamily="2" charset="2"/>
              </a:rPr>
              <a:t></a:t>
            </a:r>
            <a:r>
              <a:rPr lang="en-US" i="1" dirty="0" smtClean="0">
                <a:sym typeface="Wingdings" pitchFamily="2" charset="2"/>
              </a:rPr>
              <a:t> t </a:t>
            </a:r>
            <a:r>
              <a:rPr lang="en-US" dirty="0" smtClean="0">
                <a:sym typeface="Wingdings" pitchFamily="2" charset="2"/>
              </a:rPr>
              <a:t>+</a:t>
            </a:r>
            <a:r>
              <a:rPr lang="en-US" i="1" dirty="0" smtClean="0"/>
              <a:t> δ</a:t>
            </a:r>
            <a:r>
              <a:rPr lang="en-US" i="1" dirty="0" smtClean="0">
                <a:sym typeface="Wingdings" pitchFamily="2" charset="2"/>
              </a:rPr>
              <a:t> </a:t>
            </a:r>
            <a:endParaRPr lang="en-US" dirty="0" smtClean="0">
              <a:sym typeface="Symbol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Return </a:t>
            </a:r>
            <a:r>
              <a:rPr lang="en-US" i="1" dirty="0" smtClean="0"/>
              <a:t>y</a:t>
            </a:r>
            <a:r>
              <a:rPr lang="en-US" dirty="0" smtClean="0"/>
              <a:t>(</a:t>
            </a:r>
            <a:r>
              <a:rPr lang="en-US" i="1" dirty="0" smtClean="0"/>
              <a:t>t</a:t>
            </a:r>
            <a:r>
              <a:rPr lang="en-US" dirty="0" smtClean="0"/>
              <a:t>)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None/>
            </a:pPr>
            <a:r>
              <a:rPr lang="en-US" b="1" u="sng" dirty="0" smtClean="0"/>
              <a:t>Remark</a:t>
            </a:r>
          </a:p>
          <a:p>
            <a:pPr marL="514350" indent="-514350"/>
            <a:r>
              <a:rPr lang="en-US" dirty="0" smtClean="0"/>
              <a:t>The algorithm never leaves the box [0, 1]</a:t>
            </a:r>
            <a:r>
              <a:rPr lang="en-US" i="1" baseline="30000" dirty="0" smtClean="0"/>
              <a:t>E</a:t>
            </a:r>
            <a:r>
              <a:rPr lang="en-US" dirty="0" smtClean="0"/>
              <a:t>, so it can be used with arbitrary values of </a:t>
            </a:r>
            <a:r>
              <a:rPr lang="en-US" i="1" dirty="0" smtClean="0"/>
              <a:t>T</a:t>
            </a:r>
            <a:r>
              <a:rPr lang="en-US" dirty="0" smtClean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11</a:t>
            </a:fld>
            <a:endParaRPr lang="en-US" dirty="0"/>
          </a:p>
        </p:txBody>
      </p:sp>
      <p:pic>
        <p:nvPicPr>
          <p:cNvPr id="5" name="Picture 1" descr="C:\Documents and Settings\moranfe\Local Settings\Temporary Internet Files\Content.IE5\93ZV37EP\MCj04326140000[1].png"/>
          <p:cNvPicPr>
            <a:picLocks noChangeAspect="1" noChangeArrowheads="1"/>
          </p:cNvPicPr>
          <p:nvPr/>
        </p:nvPicPr>
        <p:blipFill>
          <a:blip r:embed="rId2" cstate="print">
            <a:lum bright="-24000" contrast="30000"/>
          </a:blip>
          <a:srcRect/>
          <a:stretch>
            <a:fillRect/>
          </a:stretch>
        </p:blipFill>
        <p:spPr bwMode="auto">
          <a:xfrm>
            <a:off x="7812360" y="357166"/>
            <a:ext cx="899878" cy="89987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The Measured Continuous Greedy Algorithm - Analysis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256584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b="1" u="sng" dirty="0" smtClean="0"/>
              <a:t>Theorem</a:t>
            </a:r>
          </a:p>
          <a:p>
            <a:pPr marL="273050" indent="-273050"/>
            <a:r>
              <a:rPr lang="en-US" dirty="0" smtClean="0"/>
              <a:t>Assuming,</a:t>
            </a:r>
          </a:p>
          <a:p>
            <a:pPr marL="673100" lvl="1" indent="-273050"/>
            <a:r>
              <a:rPr lang="en-US" i="1" dirty="0" smtClean="0"/>
              <a:t>f</a:t>
            </a:r>
            <a:r>
              <a:rPr lang="en-US" dirty="0" smtClean="0"/>
              <a:t> is a non-negative </a:t>
            </a:r>
            <a:r>
              <a:rPr lang="en-US" dirty="0" err="1" smtClean="0"/>
              <a:t>submodular</a:t>
            </a:r>
            <a:r>
              <a:rPr lang="en-US" dirty="0" smtClean="0"/>
              <a:t> function.</a:t>
            </a:r>
          </a:p>
          <a:p>
            <a:pPr marL="673100" lvl="1" indent="-273050"/>
            <a:r>
              <a:rPr lang="en-US" i="1" dirty="0" smtClean="0"/>
              <a:t>P</a:t>
            </a:r>
            <a:r>
              <a:rPr lang="en-US" dirty="0" smtClean="0"/>
              <a:t> is a solvable down-</a:t>
            </a:r>
            <a:r>
              <a:rPr lang="en-US" dirty="0" err="1" smtClean="0"/>
              <a:t>montone</a:t>
            </a:r>
            <a:r>
              <a:rPr lang="en-US" dirty="0" smtClean="0"/>
              <a:t> </a:t>
            </a:r>
            <a:r>
              <a:rPr lang="en-US" dirty="0" err="1" smtClean="0"/>
              <a:t>polytope</a:t>
            </a:r>
            <a:r>
              <a:rPr lang="en-US" dirty="0" smtClean="0"/>
              <a:t>.</a:t>
            </a:r>
          </a:p>
          <a:p>
            <a:pPr marL="273050" indent="-273050"/>
            <a:r>
              <a:rPr lang="en-US" dirty="0" smtClean="0"/>
              <a:t>The approximation ratio of the measured continuous greedy algorithm with </a:t>
            </a:r>
            <a:r>
              <a:rPr lang="en-US" i="1" dirty="0" smtClean="0"/>
              <a:t>T </a:t>
            </a:r>
            <a:r>
              <a:rPr lang="en-US" dirty="0" smtClean="0"/>
              <a:t>= 1</a:t>
            </a:r>
            <a:r>
              <a:rPr lang="en-US" i="1" dirty="0" smtClean="0"/>
              <a:t> </a:t>
            </a:r>
            <a:r>
              <a:rPr lang="en-US" dirty="0" smtClean="0"/>
              <a:t>is 1/</a:t>
            </a:r>
            <a:r>
              <a:rPr lang="en-US" i="1" dirty="0" smtClean="0"/>
              <a:t>e – o</a:t>
            </a:r>
            <a:r>
              <a:rPr lang="en-US" dirty="0" smtClean="0"/>
              <a:t>(</a:t>
            </a:r>
            <a:r>
              <a:rPr lang="en-US" i="1" dirty="0" smtClean="0"/>
              <a:t>n</a:t>
            </a:r>
            <a:r>
              <a:rPr lang="en-US" baseline="30000" dirty="0" smtClean="0"/>
              <a:t>-1</a:t>
            </a:r>
            <a:r>
              <a:rPr lang="en-US" dirty="0" smtClean="0"/>
              <a:t>).</a:t>
            </a:r>
          </a:p>
          <a:p>
            <a:pPr marL="273050" indent="-273050">
              <a:buNone/>
            </a:pPr>
            <a:endParaRPr lang="en-US" b="1" u="sng" dirty="0" smtClean="0"/>
          </a:p>
          <a:p>
            <a:pPr marL="273050" indent="-273050">
              <a:buNone/>
            </a:pPr>
            <a:r>
              <a:rPr lang="en-US" b="1" u="sng" dirty="0" smtClean="0"/>
              <a:t>Remarks</a:t>
            </a:r>
          </a:p>
          <a:p>
            <a:pPr marL="273050" indent="-273050"/>
            <a:r>
              <a:rPr lang="en-US" dirty="0" smtClean="0"/>
              <a:t>The </a:t>
            </a:r>
            <a:r>
              <a:rPr lang="en-US" dirty="0" smtClean="0"/>
              <a:t>solution is no longer a convex combination of </a:t>
            </a:r>
            <a:r>
              <a:rPr lang="en-US" i="1" dirty="0" smtClean="0"/>
              <a:t>P</a:t>
            </a:r>
            <a:r>
              <a:rPr lang="en-US" dirty="0" smtClean="0"/>
              <a:t> points.</a:t>
            </a:r>
          </a:p>
          <a:p>
            <a:pPr marL="273050" indent="-273050"/>
            <a:r>
              <a:rPr lang="en-US" dirty="0" smtClean="0"/>
              <a:t>For </a:t>
            </a:r>
            <a:r>
              <a:rPr lang="en-US" i="1" dirty="0" smtClean="0"/>
              <a:t>T </a:t>
            </a:r>
            <a:r>
              <a:rPr lang="en-US" dirty="0" smtClean="0">
                <a:sym typeface="Symbol"/>
              </a:rPr>
              <a:t> </a:t>
            </a:r>
            <a:r>
              <a:rPr lang="en-US" dirty="0" smtClean="0"/>
              <a:t>1, the output is in </a:t>
            </a:r>
            <a:r>
              <a:rPr lang="en-US" i="1" dirty="0" smtClean="0"/>
              <a:t>P </a:t>
            </a:r>
            <a:r>
              <a:rPr lang="en-US" dirty="0" smtClean="0"/>
              <a:t>since </a:t>
            </a:r>
            <a:r>
              <a:rPr lang="en-US" i="1" dirty="0" smtClean="0"/>
              <a:t>P</a:t>
            </a:r>
            <a:r>
              <a:rPr lang="en-US" dirty="0" smtClean="0"/>
              <a:t> is down-monotone.</a:t>
            </a:r>
          </a:p>
          <a:p>
            <a:endParaRPr lang="en-US" dirty="0" smtClean="0">
              <a:sym typeface="Symbol"/>
            </a:endParaRPr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12</a:t>
            </a:fld>
            <a:endParaRPr lang="en-US" dirty="0"/>
          </a:p>
        </p:txBody>
      </p:sp>
      <p:pic>
        <p:nvPicPr>
          <p:cNvPr id="7" name="Picture 10" descr="C:\Documents and Settings\moranfe\Local Settings\Temporary Internet Files\Content.IE5\AXLZ32D6\MCBS01872_000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77549" y="529006"/>
            <a:ext cx="1442923" cy="102778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200" dirty="0" smtClean="0"/>
              <a:t>The Measured Continuous Greedy Algorithm – Analysis (cont.)</a:t>
            </a:r>
            <a:endParaRPr lang="en-US" sz="2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184576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b="1" u="sng" dirty="0" smtClean="0"/>
              <a:t>Lemma 2</a:t>
            </a:r>
          </a:p>
          <a:p>
            <a:pPr marL="0" indent="0">
              <a:buNone/>
            </a:pPr>
            <a:r>
              <a:rPr lang="en-US" dirty="0" smtClean="0"/>
              <a:t>The improvement is related to </a:t>
            </a:r>
            <a:r>
              <a:rPr lang="en-US" i="1" dirty="0" smtClean="0"/>
              <a:t>w</a:t>
            </a:r>
            <a:r>
              <a:rPr lang="en-US" dirty="0" smtClean="0"/>
              <a:t> ∙ </a:t>
            </a:r>
            <a:r>
              <a:rPr lang="en-US" i="1" dirty="0" smtClean="0"/>
              <a:t>x</a:t>
            </a:r>
            <a:r>
              <a:rPr lang="en-US" dirty="0" smtClean="0"/>
              <a:t>, i.e., </a:t>
            </a:r>
            <a:r>
              <a:rPr lang="en-US" dirty="0" smtClean="0"/>
              <a:t>                        </a:t>
            </a:r>
            <a:r>
              <a:rPr lang="en-US" i="1" dirty="0" smtClean="0"/>
              <a:t>F</a:t>
            </a:r>
            <a:r>
              <a:rPr lang="en-US" dirty="0" smtClean="0"/>
              <a:t>(</a:t>
            </a:r>
            <a:r>
              <a:rPr lang="en-US" i="1" dirty="0" smtClean="0"/>
              <a:t>y</a:t>
            </a:r>
            <a:r>
              <a:rPr lang="en-US" dirty="0" smtClean="0"/>
              <a:t>(</a:t>
            </a:r>
            <a:r>
              <a:rPr lang="en-US" i="1" dirty="0" smtClean="0"/>
              <a:t>t</a:t>
            </a:r>
            <a:r>
              <a:rPr lang="en-US" dirty="0" smtClean="0"/>
              <a:t> </a:t>
            </a:r>
            <a:r>
              <a:rPr lang="en-US" dirty="0" smtClean="0"/>
              <a:t>+ </a:t>
            </a:r>
            <a:r>
              <a:rPr lang="el-GR" i="1" dirty="0" smtClean="0"/>
              <a:t>δ</a:t>
            </a:r>
            <a:r>
              <a:rPr lang="en-US" dirty="0" smtClean="0"/>
              <a:t>)) </a:t>
            </a:r>
            <a:r>
              <a:rPr lang="en-US" dirty="0" smtClean="0">
                <a:sym typeface="Symbol"/>
              </a:rPr>
              <a:t> </a:t>
            </a:r>
            <a:r>
              <a:rPr lang="en-US" i="1" dirty="0" smtClean="0">
                <a:sym typeface="Symbol"/>
              </a:rPr>
              <a:t>F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y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t</a:t>
            </a:r>
            <a:r>
              <a:rPr lang="en-US" dirty="0" smtClean="0">
                <a:sym typeface="Symbol"/>
              </a:rPr>
              <a:t>)) + </a:t>
            </a:r>
            <a:r>
              <a:rPr lang="el-GR" i="1" dirty="0" smtClean="0"/>
              <a:t>δ</a:t>
            </a:r>
            <a:r>
              <a:rPr lang="en-US" i="1" dirty="0" smtClean="0"/>
              <a:t> </a:t>
            </a:r>
            <a:r>
              <a:rPr lang="en-US" dirty="0" smtClean="0"/>
              <a:t>∙ </a:t>
            </a:r>
            <a:r>
              <a:rPr lang="en-US" i="1" dirty="0" smtClean="0"/>
              <a:t>w</a:t>
            </a:r>
            <a:r>
              <a:rPr lang="en-US" dirty="0" smtClean="0"/>
              <a:t> ∙ </a:t>
            </a:r>
            <a:r>
              <a:rPr lang="en-US" i="1" dirty="0" smtClean="0"/>
              <a:t>x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b="1" u="sng" dirty="0" smtClean="0">
                <a:sym typeface="Symbol"/>
              </a:rPr>
              <a:t>Proof</a:t>
            </a:r>
          </a:p>
          <a:p>
            <a:pPr marL="0" indent="0">
              <a:buNone/>
            </a:pPr>
            <a:r>
              <a:rPr lang="en-US" dirty="0" smtClean="0">
                <a:sym typeface="Symbol"/>
              </a:rPr>
              <a:t>The insight removes the only place in the previous proof of this lemma that used the </a:t>
            </a:r>
            <a:r>
              <a:rPr lang="en-US" dirty="0" err="1" smtClean="0">
                <a:sym typeface="Symbol"/>
              </a:rPr>
              <a:t>monotonicity</a:t>
            </a:r>
            <a:r>
              <a:rPr lang="en-US" dirty="0" smtClean="0">
                <a:sym typeface="Symbol"/>
              </a:rPr>
              <a:t> of </a:t>
            </a:r>
            <a:r>
              <a:rPr lang="en-US" i="1" dirty="0" smtClean="0">
                <a:sym typeface="Symbol"/>
              </a:rPr>
              <a:t>f</a:t>
            </a:r>
            <a:r>
              <a:rPr lang="en-US" dirty="0" smtClean="0">
                <a:sym typeface="Symbol"/>
              </a:rPr>
              <a:t>.</a:t>
            </a:r>
          </a:p>
          <a:p>
            <a:pPr marL="0" indent="0">
              <a:buNone/>
            </a:pPr>
            <a:endParaRPr lang="en-US" dirty="0" smtClean="0">
              <a:sym typeface="Symbol"/>
            </a:endParaRPr>
          </a:p>
          <a:p>
            <a:pPr>
              <a:buNone/>
            </a:pPr>
            <a:r>
              <a:rPr lang="en-US" b="1" u="sng" dirty="0" smtClean="0"/>
              <a:t>Lemma 1</a:t>
            </a:r>
          </a:p>
          <a:p>
            <a:pPr marL="0" indent="0">
              <a:buNone/>
            </a:pPr>
            <a:r>
              <a:rPr lang="en-US" dirty="0" smtClean="0"/>
              <a:t>There is a good direction, i.e., </a:t>
            </a:r>
            <a:r>
              <a:rPr lang="en-US" i="1" dirty="0" smtClean="0"/>
              <a:t>w</a:t>
            </a:r>
            <a:r>
              <a:rPr lang="en-US" dirty="0" smtClean="0"/>
              <a:t> ∙ </a:t>
            </a:r>
            <a:r>
              <a:rPr lang="en-US" i="1" dirty="0" smtClean="0"/>
              <a:t>x</a:t>
            </a:r>
            <a:r>
              <a:rPr lang="en-US" dirty="0" smtClean="0"/>
              <a:t> </a:t>
            </a:r>
            <a:r>
              <a:rPr lang="en-US" dirty="0" smtClean="0">
                <a:sym typeface="Symbol"/>
              </a:rPr>
              <a:t> </a:t>
            </a:r>
            <a:r>
              <a:rPr lang="en-US" i="1" dirty="0" smtClean="0">
                <a:sym typeface="Symbol"/>
              </a:rPr>
              <a:t>e</a:t>
            </a:r>
            <a:r>
              <a:rPr lang="en-US" baseline="30000" dirty="0" smtClean="0">
                <a:sym typeface="Symbol"/>
              </a:rPr>
              <a:t>-</a:t>
            </a:r>
            <a:r>
              <a:rPr lang="en-US" i="1" baseline="30000" dirty="0" smtClean="0">
                <a:sym typeface="Symbol"/>
              </a:rPr>
              <a:t>t</a:t>
            </a:r>
            <a:r>
              <a:rPr lang="en-US" dirty="0" smtClean="0">
                <a:sym typeface="Symbol"/>
              </a:rPr>
              <a:t> ∙ </a:t>
            </a:r>
            <a:r>
              <a:rPr lang="en-US" i="1" dirty="0" smtClean="0">
                <a:sym typeface="Symbol"/>
              </a:rPr>
              <a:t>f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OPT</a:t>
            </a:r>
            <a:r>
              <a:rPr lang="en-US" dirty="0" smtClean="0">
                <a:sym typeface="Symbol"/>
              </a:rPr>
              <a:t>) – </a:t>
            </a:r>
            <a:r>
              <a:rPr lang="en-US" i="1" dirty="0" smtClean="0">
                <a:sym typeface="Symbol"/>
              </a:rPr>
              <a:t>F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y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t</a:t>
            </a:r>
            <a:r>
              <a:rPr lang="en-US" dirty="0" smtClean="0">
                <a:sym typeface="Symbol"/>
              </a:rPr>
              <a:t>))</a:t>
            </a:r>
            <a:r>
              <a:rPr lang="en-US" i="1" dirty="0" smtClean="0">
                <a:sym typeface="Symbol"/>
              </a:rPr>
              <a:t>.</a:t>
            </a:r>
          </a:p>
          <a:p>
            <a:pPr>
              <a:buNone/>
            </a:pPr>
            <a:r>
              <a:rPr lang="en-US" b="1" u="sng" dirty="0" smtClean="0">
                <a:sym typeface="Symbol"/>
              </a:rPr>
              <a:t>Proof Idea</a:t>
            </a:r>
          </a:p>
          <a:p>
            <a:pPr marL="0" indent="0">
              <a:buNone/>
            </a:pPr>
            <a:r>
              <a:rPr lang="en-US" dirty="0" smtClean="0">
                <a:sym typeface="Symbol"/>
              </a:rPr>
              <a:t>Again, we show </a:t>
            </a:r>
            <a:r>
              <a:rPr lang="en-US" i="1" dirty="0" smtClean="0">
                <a:sym typeface="Symbol"/>
              </a:rPr>
              <a:t>OPT</a:t>
            </a:r>
            <a:r>
              <a:rPr lang="en-US" dirty="0" smtClean="0">
                <a:sym typeface="Symbol"/>
              </a:rPr>
              <a:t> itself is a good direction with at least that value.</a:t>
            </a:r>
          </a:p>
          <a:p>
            <a:endParaRPr lang="en-US" dirty="0" smtClean="0">
              <a:sym typeface="Symbol"/>
            </a:endParaRPr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13</a:t>
            </a:fld>
            <a:endParaRPr lang="en-US" dirty="0"/>
          </a:p>
        </p:txBody>
      </p:sp>
      <p:pic>
        <p:nvPicPr>
          <p:cNvPr id="6" name="Picture 10" descr="C:\Documents and Settings\moranfe\Local Settings\Temporary Internet Files\Content.IE5\AXLZ32D6\MCBS01872_000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77549" y="529006"/>
            <a:ext cx="1442923" cy="102778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Result for Monotone Functions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For non-monotone functions, the approximation ratio is maximized for </a:t>
            </a:r>
            <a:r>
              <a:rPr lang="en-US" i="1" dirty="0" smtClean="0"/>
              <a:t>T</a:t>
            </a:r>
            <a:r>
              <a:rPr lang="en-US" dirty="0" smtClean="0"/>
              <a:t> = 1.</a:t>
            </a:r>
          </a:p>
          <a:p>
            <a:r>
              <a:rPr lang="en-US" dirty="0"/>
              <a:t>For monotone </a:t>
            </a:r>
            <a:r>
              <a:rPr lang="en-US" i="1" dirty="0"/>
              <a:t>f</a:t>
            </a:r>
            <a:r>
              <a:rPr lang="en-US" dirty="0"/>
              <a:t>, we get the an approximation ratio of </a:t>
            </a:r>
            <a:r>
              <a:rPr lang="en-US" dirty="0" smtClean="0"/>
              <a:t>1-</a:t>
            </a:r>
            <a:r>
              <a:rPr lang="en-US" i="1" dirty="0" smtClean="0"/>
              <a:t>e</a:t>
            </a:r>
            <a:r>
              <a:rPr lang="en-US" baseline="30000" dirty="0" smtClean="0"/>
              <a:t>-</a:t>
            </a:r>
            <a:r>
              <a:rPr lang="en-US" i="1" baseline="30000" dirty="0" smtClean="0"/>
              <a:t>T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For </a:t>
            </a:r>
            <a:r>
              <a:rPr lang="en-US" i="1" dirty="0"/>
              <a:t>T</a:t>
            </a:r>
            <a:r>
              <a:rPr lang="en-US" dirty="0"/>
              <a:t> = 1, this is the </a:t>
            </a:r>
            <a:r>
              <a:rPr lang="en-US" dirty="0" smtClean="0"/>
              <a:t>same ratio of the previous algorithm.</a:t>
            </a:r>
            <a:endParaRPr lang="en-US" dirty="0"/>
          </a:p>
          <a:p>
            <a:pPr lvl="1"/>
            <a:r>
              <a:rPr lang="en-US" dirty="0" smtClean="0"/>
              <a:t>The approximation ratio improves </a:t>
            </a:r>
            <a:r>
              <a:rPr lang="en-US" dirty="0" smtClean="0"/>
              <a:t>as </a:t>
            </a:r>
            <a:r>
              <a:rPr lang="en-US" i="1" dirty="0" smtClean="0"/>
              <a:t>T</a:t>
            </a:r>
            <a:r>
              <a:rPr lang="en-US" dirty="0" smtClean="0"/>
              <a:t> increases.</a:t>
            </a:r>
          </a:p>
          <a:p>
            <a:r>
              <a:rPr lang="en-US" dirty="0" smtClean="0"/>
              <a:t>In general, </a:t>
            </a:r>
            <a:r>
              <a:rPr lang="en-US" i="1" dirty="0" smtClean="0"/>
              <a:t>T</a:t>
            </a:r>
            <a:r>
              <a:rPr lang="en-US" dirty="0" smtClean="0"/>
              <a:t> &gt; 1 might cause the algorithm to produce solutions outside the </a:t>
            </a:r>
            <a:r>
              <a:rPr lang="en-US" dirty="0" err="1" smtClean="0"/>
              <a:t>polytope</a:t>
            </a:r>
            <a:r>
              <a:rPr lang="en-US" dirty="0" smtClean="0"/>
              <a:t>.</a:t>
            </a:r>
          </a:p>
          <a:p>
            <a:r>
              <a:rPr lang="en-US" dirty="0" smtClean="0"/>
              <a:t>However, for some </a:t>
            </a:r>
            <a:r>
              <a:rPr lang="en-US" dirty="0" err="1" smtClean="0"/>
              <a:t>polytopes</a:t>
            </a:r>
            <a:r>
              <a:rPr lang="en-US" dirty="0" smtClean="0"/>
              <a:t>, somewhat larger values of </a:t>
            </a:r>
            <a:r>
              <a:rPr lang="en-US" i="1" dirty="0" smtClean="0"/>
              <a:t>T</a:t>
            </a:r>
            <a:r>
              <a:rPr lang="en-US" dirty="0" smtClean="0"/>
              <a:t> can be used.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14</a:t>
            </a:fld>
            <a:endParaRPr lang="en-US" dirty="0"/>
          </a:p>
        </p:txBody>
      </p:sp>
      <p:grpSp>
        <p:nvGrpSpPr>
          <p:cNvPr id="18" name="Group 17"/>
          <p:cNvGrpSpPr/>
          <p:nvPr/>
        </p:nvGrpSpPr>
        <p:grpSpPr>
          <a:xfrm>
            <a:off x="7380312" y="547092"/>
            <a:ext cx="1368152" cy="649660"/>
            <a:chOff x="6299398" y="1988840"/>
            <a:chExt cx="2161034" cy="1225724"/>
          </a:xfrm>
        </p:grpSpPr>
        <p:cxnSp>
          <p:nvCxnSpPr>
            <p:cNvPr id="6" name="Straight Arrow Connector 5"/>
            <p:cNvCxnSpPr/>
            <p:nvPr/>
          </p:nvCxnSpPr>
          <p:spPr>
            <a:xfrm rot="5400000" flipH="1" flipV="1">
              <a:off x="5687330" y="2600908"/>
              <a:ext cx="1224930" cy="794"/>
            </a:xfrm>
            <a:prstGeom prst="straightConnector1">
              <a:avLst/>
            </a:prstGeom>
            <a:ln w="38100">
              <a:solidFill>
                <a:schemeClr val="tx1">
                  <a:lumMod val="95000"/>
                  <a:lumOff val="5000"/>
                </a:schemeClr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Arrow Connector 6"/>
            <p:cNvCxnSpPr/>
            <p:nvPr/>
          </p:nvCxnSpPr>
          <p:spPr>
            <a:xfrm>
              <a:off x="6300192" y="3212976"/>
              <a:ext cx="2160240" cy="1588"/>
            </a:xfrm>
            <a:prstGeom prst="straightConnector1">
              <a:avLst/>
            </a:prstGeom>
            <a:ln w="38100">
              <a:solidFill>
                <a:schemeClr val="tx1">
                  <a:lumMod val="95000"/>
                  <a:lumOff val="5000"/>
                </a:schemeClr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9" name="Group 25"/>
            <p:cNvGrpSpPr/>
            <p:nvPr/>
          </p:nvGrpSpPr>
          <p:grpSpPr>
            <a:xfrm>
              <a:off x="6300192" y="2276872"/>
              <a:ext cx="1944216" cy="936104"/>
              <a:chOff x="6012160" y="2636912"/>
              <a:chExt cx="1944216" cy="936104"/>
            </a:xfrm>
          </p:grpSpPr>
          <p:cxnSp>
            <p:nvCxnSpPr>
              <p:cNvPr id="15" name="Straight Connector 14"/>
              <p:cNvCxnSpPr/>
              <p:nvPr/>
            </p:nvCxnSpPr>
            <p:spPr>
              <a:xfrm flipV="1">
                <a:off x="6012160" y="3068960"/>
                <a:ext cx="576064" cy="504056"/>
              </a:xfrm>
              <a:prstGeom prst="line">
                <a:avLst/>
              </a:prstGeom>
              <a:ln w="571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Connector 15"/>
              <p:cNvCxnSpPr/>
              <p:nvPr/>
            </p:nvCxnSpPr>
            <p:spPr>
              <a:xfrm flipV="1">
                <a:off x="6588224" y="2780928"/>
                <a:ext cx="648072" cy="288032"/>
              </a:xfrm>
              <a:prstGeom prst="line">
                <a:avLst/>
              </a:prstGeom>
              <a:ln w="571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Arrow Connector 16"/>
              <p:cNvCxnSpPr/>
              <p:nvPr/>
            </p:nvCxnSpPr>
            <p:spPr>
              <a:xfrm flipV="1">
                <a:off x="7236296" y="2636912"/>
                <a:ext cx="720080" cy="144016"/>
              </a:xfrm>
              <a:prstGeom prst="straightConnector1">
                <a:avLst/>
              </a:prstGeom>
              <a:ln w="57150">
                <a:solidFill>
                  <a:srgbClr val="FF0000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E43E5-7317-4B59-8627-859E0C1F23C7}" type="slidenum">
              <a:rPr lang="he-IL"/>
              <a:pPr/>
              <a:t>15</a:t>
            </a:fld>
            <a:endParaRPr lang="en-US"/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Submodular</a:t>
            </a:r>
            <a:r>
              <a:rPr lang="en-US" dirty="0" smtClean="0"/>
              <a:t> Welfare Problem</a:t>
            </a:r>
            <a:endParaRPr lang="en-US" dirty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84784"/>
            <a:ext cx="8229600" cy="5112568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2800" b="1" u="sng" dirty="0"/>
              <a:t>Instance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A set </a:t>
            </a:r>
            <a:r>
              <a:rPr lang="en-US" sz="2400" i="1" dirty="0"/>
              <a:t>P</a:t>
            </a:r>
            <a:r>
              <a:rPr lang="en-US" sz="2400" dirty="0"/>
              <a:t> of </a:t>
            </a:r>
            <a:r>
              <a:rPr lang="en-US" sz="2400" i="1" dirty="0"/>
              <a:t>n</a:t>
            </a:r>
            <a:r>
              <a:rPr lang="en-US" sz="2400" dirty="0"/>
              <a:t> players </a:t>
            </a:r>
            <a:r>
              <a:rPr lang="en-US" sz="2400" dirty="0" smtClean="0"/>
              <a:t>, and a </a:t>
            </a:r>
            <a:r>
              <a:rPr lang="en-US" sz="2400" dirty="0"/>
              <a:t>set </a:t>
            </a:r>
            <a:r>
              <a:rPr lang="en-US" sz="2400" i="1" dirty="0"/>
              <a:t>Q</a:t>
            </a:r>
            <a:r>
              <a:rPr lang="en-US" sz="2400" dirty="0"/>
              <a:t> of </a:t>
            </a:r>
            <a:r>
              <a:rPr lang="en-US" sz="2400" i="1" dirty="0"/>
              <a:t>m</a:t>
            </a:r>
            <a:r>
              <a:rPr lang="en-US" sz="2400" dirty="0"/>
              <a:t> </a:t>
            </a:r>
            <a:r>
              <a:rPr lang="en-US" sz="2400" dirty="0" smtClean="0"/>
              <a:t>items.</a:t>
            </a:r>
            <a:endParaRPr lang="en-US" sz="2400" dirty="0"/>
          </a:p>
          <a:p>
            <a:pPr>
              <a:lnSpc>
                <a:spcPct val="90000"/>
              </a:lnSpc>
            </a:pPr>
            <a:r>
              <a:rPr lang="en-US" sz="2400" dirty="0" smtClean="0"/>
              <a:t>Normalized monotone </a:t>
            </a:r>
            <a:r>
              <a:rPr lang="en-US" sz="2400" dirty="0" err="1" smtClean="0"/>
              <a:t>submodular</a:t>
            </a:r>
            <a:r>
              <a:rPr lang="en-US" sz="2400" dirty="0" smtClean="0"/>
              <a:t> utility function                           </a:t>
            </a:r>
            <a:r>
              <a:rPr lang="en-US" sz="2400" i="1" dirty="0" err="1"/>
              <a:t>w</a:t>
            </a:r>
            <a:r>
              <a:rPr lang="en-US" sz="2400" i="1" baseline="-25000" dirty="0" err="1"/>
              <a:t>j</a:t>
            </a:r>
            <a:r>
              <a:rPr lang="en-US" sz="2400" dirty="0"/>
              <a:t>: 2</a:t>
            </a:r>
            <a:r>
              <a:rPr lang="en-US" sz="2400" i="1" baseline="30000" dirty="0"/>
              <a:t>Q</a:t>
            </a:r>
            <a:r>
              <a:rPr lang="en-US" sz="2400" dirty="0"/>
              <a:t> </a:t>
            </a:r>
            <a:r>
              <a:rPr lang="en-US" sz="2400" dirty="0">
                <a:sym typeface="Wingdings" pitchFamily="2" charset="2"/>
              </a:rPr>
              <a:t> </a:t>
            </a:r>
            <a:r>
              <a:rPr lang="en-US" sz="2400" dirty="0">
                <a:sym typeface="Symbol" pitchFamily="18" charset="2"/>
              </a:rPr>
              <a:t></a:t>
            </a:r>
            <a:r>
              <a:rPr lang="en-US" sz="2400" baseline="30000" dirty="0">
                <a:sym typeface="Symbol" pitchFamily="18" charset="2"/>
              </a:rPr>
              <a:t>+</a:t>
            </a:r>
            <a:r>
              <a:rPr lang="en-US" sz="2400" dirty="0"/>
              <a:t> for each player.</a:t>
            </a:r>
          </a:p>
          <a:p>
            <a:pPr>
              <a:lnSpc>
                <a:spcPct val="90000"/>
              </a:lnSpc>
            </a:pPr>
            <a:endParaRPr lang="en-US" sz="2400" dirty="0"/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b="1" u="sng" dirty="0"/>
              <a:t>Objective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Let </a:t>
            </a:r>
            <a:r>
              <a:rPr lang="en-US" sz="2400" i="1" dirty="0" err="1"/>
              <a:t>Q</a:t>
            </a:r>
            <a:r>
              <a:rPr lang="en-US" sz="2400" i="1" baseline="-25000" dirty="0" err="1"/>
              <a:t>j</a:t>
            </a:r>
            <a:r>
              <a:rPr lang="en-US" sz="2400" dirty="0"/>
              <a:t> </a:t>
            </a:r>
            <a:r>
              <a:rPr lang="en-US" sz="2400" dirty="0">
                <a:sym typeface="Symbol" pitchFamily="18" charset="2"/>
              </a:rPr>
              <a:t> </a:t>
            </a:r>
            <a:r>
              <a:rPr lang="en-US" sz="2400" i="1" dirty="0">
                <a:sym typeface="Symbol" pitchFamily="18" charset="2"/>
              </a:rPr>
              <a:t>Q</a:t>
            </a:r>
            <a:r>
              <a:rPr lang="en-US" sz="2400" dirty="0">
                <a:sym typeface="Symbol" pitchFamily="18" charset="2"/>
              </a:rPr>
              <a:t> </a:t>
            </a:r>
            <a:r>
              <a:rPr lang="en-US" sz="2400" dirty="0"/>
              <a:t>denote the set of items the </a:t>
            </a:r>
            <a:r>
              <a:rPr lang="en-US" sz="2400" i="1" dirty="0" err="1"/>
              <a:t>j</a:t>
            </a:r>
            <a:r>
              <a:rPr lang="en-US" sz="2400" i="1" baseline="30000" dirty="0" err="1"/>
              <a:t>th</a:t>
            </a:r>
            <a:r>
              <a:rPr lang="en-US" sz="2400" dirty="0"/>
              <a:t> player gets.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The utility of the </a:t>
            </a:r>
            <a:r>
              <a:rPr lang="en-US" sz="2400" i="1" dirty="0" err="1"/>
              <a:t>j</a:t>
            </a:r>
            <a:r>
              <a:rPr lang="en-US" sz="2400" i="1" baseline="30000" dirty="0" err="1"/>
              <a:t>th</a:t>
            </a:r>
            <a:r>
              <a:rPr lang="en-US" sz="2400" dirty="0"/>
              <a:t> player is </a:t>
            </a:r>
            <a:r>
              <a:rPr lang="en-US" sz="2400" i="1" dirty="0" err="1"/>
              <a:t>w</a:t>
            </a:r>
            <a:r>
              <a:rPr lang="en-US" sz="2400" i="1" baseline="-25000" dirty="0" err="1"/>
              <a:t>j</a:t>
            </a:r>
            <a:r>
              <a:rPr lang="en-US" sz="2400" dirty="0"/>
              <a:t>(</a:t>
            </a:r>
            <a:r>
              <a:rPr lang="en-US" sz="2400" i="1" dirty="0" err="1"/>
              <a:t>Q</a:t>
            </a:r>
            <a:r>
              <a:rPr lang="en-US" sz="2400" i="1" baseline="-25000" dirty="0" err="1"/>
              <a:t>j</a:t>
            </a:r>
            <a:r>
              <a:rPr lang="en-US" sz="2400" dirty="0"/>
              <a:t>).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Distribute the items among the players, maximizing the sum of utilities</a:t>
            </a:r>
            <a:r>
              <a:rPr lang="en-US" sz="2400" dirty="0" smtClean="0"/>
              <a:t>.</a:t>
            </a:r>
            <a:endParaRPr lang="en-US" sz="2400" b="1" u="sng" dirty="0"/>
          </a:p>
          <a:p>
            <a:pPr>
              <a:lnSpc>
                <a:spcPct val="90000"/>
              </a:lnSpc>
            </a:pPr>
            <a:endParaRPr lang="en-US" sz="2400" i="1" dirty="0" smtClean="0"/>
          </a:p>
          <a:p>
            <a:pPr>
              <a:lnSpc>
                <a:spcPct val="90000"/>
              </a:lnSpc>
              <a:buNone/>
            </a:pPr>
            <a:r>
              <a:rPr lang="en-US" sz="2400" b="1" u="sng" dirty="0" smtClean="0"/>
              <a:t>Approximation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Can be represented as a problem of the previous form.</a:t>
            </a:r>
          </a:p>
          <a:p>
            <a:pPr>
              <a:lnSpc>
                <a:spcPct val="90000"/>
              </a:lnSpc>
            </a:pPr>
            <a:r>
              <a:rPr lang="en-US" sz="2400" dirty="0" smtClean="0">
                <a:sym typeface="Symbol"/>
              </a:rPr>
              <a:t>The algorithm can be executed till time -</a:t>
            </a:r>
            <a:r>
              <a:rPr lang="en-US" sz="2400" i="1" dirty="0" smtClean="0">
                <a:sym typeface="Symbol"/>
              </a:rPr>
              <a:t>n</a:t>
            </a:r>
            <a:r>
              <a:rPr lang="en-US" sz="2400" dirty="0" smtClean="0">
                <a:sym typeface="Symbol"/>
              </a:rPr>
              <a:t> ∙ </a:t>
            </a:r>
            <a:r>
              <a:rPr lang="en-US" sz="2400" dirty="0" err="1" smtClean="0">
                <a:sym typeface="Symbol"/>
              </a:rPr>
              <a:t>ln</a:t>
            </a:r>
            <a:r>
              <a:rPr lang="en-US" sz="2400" dirty="0" smtClean="0">
                <a:sym typeface="Symbol"/>
              </a:rPr>
              <a:t> (1 – 1/</a:t>
            </a:r>
            <a:r>
              <a:rPr lang="en-US" sz="2400" i="1" dirty="0" smtClean="0">
                <a:sym typeface="Symbol"/>
              </a:rPr>
              <a:t>n</a:t>
            </a:r>
            <a:r>
              <a:rPr lang="en-US" sz="2400" dirty="0" smtClean="0">
                <a:sym typeface="Symbol"/>
              </a:rPr>
              <a:t>).</a:t>
            </a:r>
          </a:p>
          <a:p>
            <a:pPr>
              <a:lnSpc>
                <a:spcPct val="90000"/>
              </a:lnSpc>
            </a:pPr>
            <a:r>
              <a:rPr lang="en-US" sz="2400" dirty="0" smtClean="0">
                <a:sym typeface="Symbol"/>
              </a:rPr>
              <a:t>The expected value of the solution is at least: 1 – (1 – 1/</a:t>
            </a:r>
            <a:r>
              <a:rPr lang="en-US" sz="2400" i="1" dirty="0" smtClean="0">
                <a:sym typeface="Symbol"/>
              </a:rPr>
              <a:t>n</a:t>
            </a:r>
            <a:r>
              <a:rPr lang="en-US" sz="2400" dirty="0" smtClean="0">
                <a:sym typeface="Symbol"/>
              </a:rPr>
              <a:t>)</a:t>
            </a:r>
            <a:r>
              <a:rPr lang="en-US" sz="2400" i="1" baseline="30000" dirty="0" smtClean="0">
                <a:sym typeface="Symbol"/>
              </a:rPr>
              <a:t>n</a:t>
            </a:r>
            <a:r>
              <a:rPr lang="en-US" sz="2400" dirty="0" smtClean="0">
                <a:sym typeface="Symbol"/>
              </a:rPr>
              <a:t>.</a:t>
            </a:r>
            <a:endParaRPr lang="en-US" sz="2400" dirty="0" smtClean="0"/>
          </a:p>
          <a:p>
            <a:pPr>
              <a:lnSpc>
                <a:spcPct val="90000"/>
              </a:lnSpc>
            </a:pPr>
            <a:endParaRPr lang="en-US" sz="2400" dirty="0"/>
          </a:p>
        </p:txBody>
      </p:sp>
      <p:pic>
        <p:nvPicPr>
          <p:cNvPr id="16388" name="Picture 4" descr="auction-hammer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660232" y="1340768"/>
            <a:ext cx="1624012" cy="12985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6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63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638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638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638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571612"/>
            <a:ext cx="8229600" cy="4809716"/>
          </a:xfrm>
        </p:spPr>
        <p:txBody>
          <a:bodyPr>
            <a:normAutofit/>
          </a:bodyPr>
          <a:lstStyle/>
          <a:p>
            <a:r>
              <a:rPr lang="en-US" dirty="0" smtClean="0"/>
              <a:t>The measured </a:t>
            </a:r>
            <a:r>
              <a:rPr lang="en-US" dirty="0" smtClean="0"/>
              <a:t>continuous </a:t>
            </a:r>
            <a:r>
              <a:rPr lang="en-US" dirty="0" smtClean="0"/>
              <a:t>greedy algorithm provides tight approximation for monotone functions [</a:t>
            </a:r>
            <a:r>
              <a:rPr lang="en-US" dirty="0" err="1" smtClean="0"/>
              <a:t>Vondrak</a:t>
            </a:r>
            <a:r>
              <a:rPr lang="en-US" dirty="0" smtClean="0"/>
              <a:t> 06].</a:t>
            </a:r>
          </a:p>
          <a:p>
            <a:r>
              <a:rPr lang="en-US" dirty="0" smtClean="0"/>
              <a:t>Is this also the case for non-monotone functions?</a:t>
            </a:r>
          </a:p>
          <a:p>
            <a:r>
              <a:rPr lang="en-US" dirty="0" smtClean="0"/>
              <a:t>The current approximation ratio of </a:t>
            </a:r>
            <a:r>
              <a:rPr lang="en-US" i="1" dirty="0" smtClean="0"/>
              <a:t>e</a:t>
            </a:r>
            <a:r>
              <a:rPr lang="en-US" baseline="30000" dirty="0" smtClean="0"/>
              <a:t>-1</a:t>
            </a:r>
            <a:r>
              <a:rPr lang="en-US" dirty="0" smtClean="0"/>
              <a:t> is a natural number.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pic>
        <p:nvPicPr>
          <p:cNvPr id="12291" name="Picture 3" descr="C:\Documents and Settings\moranfe\Local Settings\Temporary Internet Files\Content.IE5\YDMMG3SK\MCj04348260000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15140" y="285728"/>
            <a:ext cx="1103332" cy="110333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1406" y="-214338"/>
            <a:ext cx="8643998" cy="3571900"/>
          </a:xfrm>
          <a:prstGeom prst="rect">
            <a:avLst/>
          </a:prstGeom>
          <a:noFill/>
        </p:spPr>
        <p:txBody>
          <a:bodyPr wrap="square" lIns="91440" tIns="45720" rIns="91440" bIns="45720">
            <a:prstTxWarp prst="textArchDown">
              <a:avLst>
                <a:gd name="adj" fmla="val 867087"/>
              </a:avLst>
            </a:prstTxWarp>
            <a:spAutoFit/>
          </a:bodyPr>
          <a:lstStyle/>
          <a:p>
            <a:pPr algn="ctr"/>
            <a:r>
              <a:rPr lang="en-US" sz="13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Questions</a:t>
            </a:r>
            <a:endParaRPr lang="en-US" sz="13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066663" y="3927653"/>
            <a:ext cx="1005403" cy="221599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3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?</a:t>
            </a:r>
            <a:endParaRPr lang="en-US" sz="13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Set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1872208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b="1" u="sng" dirty="0" smtClean="0"/>
              <a:t>Definition</a:t>
            </a:r>
          </a:p>
          <a:p>
            <a:pPr marL="0" indent="0">
              <a:buNone/>
            </a:pPr>
            <a:r>
              <a:rPr lang="en-US" dirty="0" smtClean="0"/>
              <a:t>Given a ground set </a:t>
            </a:r>
            <a:r>
              <a:rPr lang="en-US" i="1" dirty="0" smtClean="0"/>
              <a:t>E</a:t>
            </a:r>
            <a:r>
              <a:rPr lang="en-US" dirty="0" smtClean="0"/>
              <a:t>, a set function </a:t>
            </a:r>
            <a:r>
              <a:rPr lang="en-US" i="1" dirty="0" smtClean="0"/>
              <a:t>f </a:t>
            </a:r>
            <a:r>
              <a:rPr lang="en-US" dirty="0" smtClean="0"/>
              <a:t>: 2</a:t>
            </a:r>
            <a:r>
              <a:rPr lang="en-US" i="1" baseline="30000" dirty="0" smtClean="0"/>
              <a:t>E</a:t>
            </a:r>
            <a:r>
              <a:rPr lang="en-US" dirty="0" smtClean="0"/>
              <a:t> </a:t>
            </a:r>
            <a:r>
              <a:rPr lang="en-US" dirty="0" smtClean="0">
                <a:sym typeface="Wingdings" pitchFamily="2" charset="2"/>
              </a:rPr>
              <a:t> </a:t>
            </a:r>
            <a:r>
              <a:rPr lang="en-US" dirty="0" smtClean="0">
                <a:sym typeface="Symbol"/>
              </a:rPr>
              <a:t></a:t>
            </a:r>
            <a:r>
              <a:rPr lang="en-US" dirty="0" smtClean="0">
                <a:sym typeface="Wingdings" pitchFamily="2" charset="2"/>
              </a:rPr>
              <a:t> assigns a number to every subset of the ground set.</a:t>
            </a:r>
          </a:p>
          <a:p>
            <a:pPr marL="0" indent="0">
              <a:buNone/>
            </a:pPr>
            <a:endParaRPr lang="en-US" sz="2400" i="1" dirty="0" smtClean="0">
              <a:sym typeface="Wingdings" pitchFamily="2" charset="2"/>
            </a:endParaRPr>
          </a:p>
          <a:p>
            <a:pPr marL="0" indent="0">
              <a:buNone/>
            </a:pPr>
            <a:r>
              <a:rPr lang="en-US" dirty="0" smtClean="0">
                <a:sym typeface="Symbol"/>
              </a:rPr>
              <a:t> </a:t>
            </a:r>
            <a:r>
              <a:rPr lang="en-US" b="1" u="sng" dirty="0" smtClean="0">
                <a:sym typeface="Symbol"/>
              </a:rPr>
              <a:t>Properties</a:t>
            </a:r>
          </a:p>
          <a:p>
            <a:pPr marL="0" indent="0">
              <a:buNone/>
            </a:pPr>
            <a:endParaRPr lang="en-US" dirty="0" smtClean="0">
              <a:sym typeface="Symbo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2</a:t>
            </a:fld>
            <a:endParaRPr lang="en-US" dirty="0"/>
          </a:p>
        </p:txBody>
      </p:sp>
      <p:pic>
        <p:nvPicPr>
          <p:cNvPr id="7" name="Picture 2" descr="C:\Documents and Settings\moranfe\My Documents\My Pictures\Microsoft Clip Organizer\j0441930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68344" y="404664"/>
            <a:ext cx="1008112" cy="972513"/>
          </a:xfrm>
          <a:prstGeom prst="rect">
            <a:avLst/>
          </a:prstGeom>
          <a:noFill/>
        </p:spPr>
      </p:pic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611560" y="3231428"/>
          <a:ext cx="7560840" cy="32939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04256"/>
                <a:gridCol w="5256584"/>
              </a:tblGrid>
              <a:tr h="702078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Property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Definition</a:t>
                      </a:r>
                      <a:endParaRPr lang="en-US" sz="2800" dirty="0"/>
                    </a:p>
                  </a:txBody>
                  <a:tcPr/>
                </a:tc>
              </a:tr>
              <a:tr h="702078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Normalization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i="1" dirty="0" smtClean="0"/>
                        <a:t>f</a:t>
                      </a:r>
                      <a:r>
                        <a:rPr lang="en-US" sz="2800" dirty="0" smtClean="0"/>
                        <a:t>(</a:t>
                      </a:r>
                      <a:r>
                        <a:rPr lang="en-US" sz="2800" dirty="0" smtClean="0">
                          <a:sym typeface="Symbol"/>
                        </a:rPr>
                        <a:t></a:t>
                      </a:r>
                      <a:r>
                        <a:rPr lang="en-US" sz="2800" dirty="0" smtClean="0"/>
                        <a:t>) = 0</a:t>
                      </a:r>
                    </a:p>
                  </a:txBody>
                  <a:tcPr/>
                </a:tc>
              </a:tr>
              <a:tr h="702078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 smtClean="0"/>
                        <a:t>Monotonicity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For every two sets </a:t>
                      </a:r>
                      <a:r>
                        <a:rPr lang="en-US" sz="2800" i="1" dirty="0" smtClean="0"/>
                        <a:t>A</a:t>
                      </a:r>
                      <a:r>
                        <a:rPr lang="en-US" sz="2800" dirty="0" smtClean="0"/>
                        <a:t> </a:t>
                      </a:r>
                      <a:r>
                        <a:rPr lang="en-US" sz="2800" dirty="0" smtClean="0">
                          <a:sym typeface="Symbol"/>
                        </a:rPr>
                        <a:t> </a:t>
                      </a:r>
                      <a:r>
                        <a:rPr lang="en-US" sz="2800" i="1" dirty="0" smtClean="0">
                          <a:sym typeface="Symbol"/>
                        </a:rPr>
                        <a:t>B</a:t>
                      </a:r>
                      <a:r>
                        <a:rPr lang="en-US" sz="2800" dirty="0" smtClean="0">
                          <a:sym typeface="Symbol"/>
                        </a:rPr>
                        <a:t>  </a:t>
                      </a:r>
                      <a:r>
                        <a:rPr lang="en-US" sz="2800" i="1" dirty="0" smtClean="0">
                          <a:sym typeface="Symbol"/>
                        </a:rPr>
                        <a:t>E</a:t>
                      </a:r>
                      <a:r>
                        <a:rPr lang="en-US" sz="2800" i="0" dirty="0" smtClean="0">
                          <a:sym typeface="Symbol"/>
                        </a:rPr>
                        <a:t>: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i="1" dirty="0" smtClean="0">
                          <a:sym typeface="Symbol"/>
                        </a:rPr>
                        <a:t>f</a:t>
                      </a:r>
                      <a:r>
                        <a:rPr lang="en-US" sz="2800" dirty="0" smtClean="0">
                          <a:sym typeface="Symbol"/>
                        </a:rPr>
                        <a:t>(</a:t>
                      </a:r>
                      <a:r>
                        <a:rPr lang="en-US" sz="2800" i="1" dirty="0" smtClean="0">
                          <a:sym typeface="Symbol"/>
                        </a:rPr>
                        <a:t>A</a:t>
                      </a:r>
                      <a:r>
                        <a:rPr lang="en-US" sz="2800" dirty="0" smtClean="0">
                          <a:sym typeface="Symbol"/>
                        </a:rPr>
                        <a:t>)  </a:t>
                      </a:r>
                      <a:r>
                        <a:rPr lang="en-US" sz="2800" i="1" dirty="0" smtClean="0">
                          <a:sym typeface="Symbol"/>
                        </a:rPr>
                        <a:t>f</a:t>
                      </a:r>
                      <a:r>
                        <a:rPr lang="en-US" sz="2800" dirty="0" smtClean="0">
                          <a:sym typeface="Symbol"/>
                        </a:rPr>
                        <a:t>(</a:t>
                      </a:r>
                      <a:r>
                        <a:rPr lang="en-US" sz="2800" i="1" dirty="0" smtClean="0">
                          <a:sym typeface="Symbol"/>
                        </a:rPr>
                        <a:t>B</a:t>
                      </a:r>
                      <a:r>
                        <a:rPr lang="en-US" sz="2800" dirty="0" smtClean="0">
                          <a:sym typeface="Symbol"/>
                        </a:rPr>
                        <a:t>)</a:t>
                      </a:r>
                      <a:endParaRPr lang="en-US" sz="2800" dirty="0" smtClean="0"/>
                    </a:p>
                  </a:txBody>
                  <a:tcPr/>
                </a:tc>
              </a:tr>
              <a:tr h="702078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 smtClean="0"/>
                        <a:t>Submodularity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For all sets </a:t>
                      </a:r>
                      <a:r>
                        <a:rPr lang="en-US" sz="2800" i="1" dirty="0" smtClean="0"/>
                        <a:t>A</a:t>
                      </a:r>
                      <a:r>
                        <a:rPr lang="en-US" sz="2800" dirty="0" smtClean="0"/>
                        <a:t>,</a:t>
                      </a:r>
                      <a:r>
                        <a:rPr lang="en-US" sz="2800" dirty="0" smtClean="0">
                          <a:sym typeface="Symbol"/>
                        </a:rPr>
                        <a:t> </a:t>
                      </a:r>
                      <a:r>
                        <a:rPr lang="en-US" sz="2800" i="1" dirty="0" smtClean="0">
                          <a:sym typeface="Symbol"/>
                        </a:rPr>
                        <a:t>B</a:t>
                      </a:r>
                      <a:r>
                        <a:rPr lang="en-US" sz="2800" dirty="0" smtClean="0">
                          <a:sym typeface="Symbol"/>
                        </a:rPr>
                        <a:t>  </a:t>
                      </a:r>
                      <a:r>
                        <a:rPr lang="en-US" sz="2800" i="1" dirty="0" smtClean="0">
                          <a:sym typeface="Symbol"/>
                        </a:rPr>
                        <a:t>E</a:t>
                      </a:r>
                      <a:r>
                        <a:rPr lang="en-US" sz="2800" i="0" dirty="0" smtClean="0">
                          <a:sym typeface="Symbol"/>
                        </a:rPr>
                        <a:t>:</a:t>
                      </a:r>
                      <a:endParaRPr lang="en-US" sz="2800" i="0" baseline="0" dirty="0" smtClean="0">
                        <a:sym typeface="Symbol"/>
                      </a:endParaRPr>
                    </a:p>
                    <a:p>
                      <a:pPr algn="ctr"/>
                      <a:r>
                        <a:rPr lang="en-US" sz="2800" i="1" dirty="0" smtClean="0">
                          <a:sym typeface="Symbol"/>
                        </a:rPr>
                        <a:t>f</a:t>
                      </a:r>
                      <a:r>
                        <a:rPr lang="en-US" sz="2800" dirty="0" smtClean="0">
                          <a:sym typeface="Symbol"/>
                        </a:rPr>
                        <a:t>(</a:t>
                      </a:r>
                      <a:r>
                        <a:rPr lang="en-US" sz="2800" i="1" dirty="0" smtClean="0">
                          <a:sym typeface="Symbol"/>
                        </a:rPr>
                        <a:t>A</a:t>
                      </a:r>
                      <a:r>
                        <a:rPr lang="en-US" sz="2800" dirty="0" smtClean="0">
                          <a:sym typeface="Symbol"/>
                        </a:rPr>
                        <a:t>) + </a:t>
                      </a:r>
                      <a:r>
                        <a:rPr lang="en-US" sz="2800" i="1" dirty="0" smtClean="0">
                          <a:sym typeface="Symbol"/>
                        </a:rPr>
                        <a:t>f</a:t>
                      </a:r>
                      <a:r>
                        <a:rPr lang="en-US" sz="2800" dirty="0" smtClean="0">
                          <a:sym typeface="Symbol"/>
                        </a:rPr>
                        <a:t>(</a:t>
                      </a:r>
                      <a:r>
                        <a:rPr lang="en-US" sz="2800" i="1" dirty="0" smtClean="0">
                          <a:sym typeface="Symbol"/>
                        </a:rPr>
                        <a:t>B</a:t>
                      </a:r>
                      <a:r>
                        <a:rPr lang="en-US" sz="2800" dirty="0" smtClean="0">
                          <a:sym typeface="Symbol"/>
                        </a:rPr>
                        <a:t>)  </a:t>
                      </a:r>
                      <a:r>
                        <a:rPr lang="en-US" sz="2800" i="1" dirty="0" smtClean="0">
                          <a:sym typeface="Symbol"/>
                        </a:rPr>
                        <a:t>f</a:t>
                      </a:r>
                      <a:r>
                        <a:rPr lang="en-US" sz="2800" dirty="0" smtClean="0">
                          <a:sym typeface="Symbol"/>
                        </a:rPr>
                        <a:t>(</a:t>
                      </a:r>
                      <a:r>
                        <a:rPr lang="en-US" sz="2800" i="1" dirty="0" smtClean="0">
                          <a:sym typeface="Symbol"/>
                        </a:rPr>
                        <a:t>A</a:t>
                      </a:r>
                      <a:r>
                        <a:rPr lang="en-US" sz="2800" dirty="0" smtClean="0">
                          <a:sym typeface="Symbol"/>
                        </a:rPr>
                        <a:t>  </a:t>
                      </a:r>
                      <a:r>
                        <a:rPr lang="en-US" sz="2800" i="1" dirty="0" smtClean="0">
                          <a:sym typeface="Symbol"/>
                        </a:rPr>
                        <a:t>B</a:t>
                      </a:r>
                      <a:r>
                        <a:rPr lang="en-US" sz="2800" dirty="0" smtClean="0">
                          <a:sym typeface="Symbol"/>
                        </a:rPr>
                        <a:t>) + </a:t>
                      </a:r>
                      <a:r>
                        <a:rPr lang="en-US" sz="2800" i="1" dirty="0" smtClean="0">
                          <a:sym typeface="Symbol"/>
                        </a:rPr>
                        <a:t>f</a:t>
                      </a:r>
                      <a:r>
                        <a:rPr lang="en-US" sz="2800" dirty="0" smtClean="0">
                          <a:sym typeface="Symbol"/>
                        </a:rPr>
                        <a:t>(</a:t>
                      </a:r>
                      <a:r>
                        <a:rPr lang="en-US" sz="2800" i="1" dirty="0" smtClean="0">
                          <a:sym typeface="Symbol"/>
                        </a:rPr>
                        <a:t>A</a:t>
                      </a:r>
                      <a:r>
                        <a:rPr lang="en-US" sz="2800" dirty="0" smtClean="0">
                          <a:sym typeface="Symbol"/>
                        </a:rPr>
                        <a:t>  </a:t>
                      </a:r>
                      <a:r>
                        <a:rPr lang="en-US" sz="2800" i="1" dirty="0" smtClean="0">
                          <a:sym typeface="Symbol"/>
                        </a:rPr>
                        <a:t>B</a:t>
                      </a:r>
                      <a:r>
                        <a:rPr lang="en-US" sz="2800" dirty="0" smtClean="0">
                          <a:sym typeface="Symbol"/>
                        </a:rPr>
                        <a:t>)</a:t>
                      </a:r>
                      <a:endParaRPr lang="en-US" sz="2800" dirty="0" smtClean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The </a:t>
            </a:r>
            <a:r>
              <a:rPr lang="en-US" dirty="0" err="1" smtClean="0"/>
              <a:t>Improtance</a:t>
            </a:r>
            <a:r>
              <a:rPr lang="en-US" dirty="0" smtClean="0"/>
              <a:t> of </a:t>
            </a:r>
            <a:r>
              <a:rPr lang="en-US" dirty="0" err="1" smtClean="0"/>
              <a:t>Submodularity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147248" cy="3312368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b="1" u="sng" dirty="0" smtClean="0"/>
              <a:t>Alternative (more intuitive) Definition</a:t>
            </a:r>
          </a:p>
          <a:p>
            <a:r>
              <a:rPr lang="en-US" dirty="0" smtClean="0"/>
              <a:t>A function </a:t>
            </a:r>
            <a:r>
              <a:rPr lang="en-US" i="1" dirty="0" smtClean="0"/>
              <a:t>f</a:t>
            </a:r>
            <a:r>
              <a:rPr lang="en-US" dirty="0" smtClean="0"/>
              <a:t> is </a:t>
            </a:r>
            <a:r>
              <a:rPr lang="en-US" dirty="0" err="1" smtClean="0"/>
              <a:t>submodular</a:t>
            </a:r>
            <a:r>
              <a:rPr lang="en-US" dirty="0" smtClean="0"/>
              <a:t> if for sets </a:t>
            </a:r>
            <a:r>
              <a:rPr lang="en-US" i="1" dirty="0" smtClean="0"/>
              <a:t>A</a:t>
            </a:r>
            <a:r>
              <a:rPr lang="en-US" dirty="0" smtClean="0"/>
              <a:t> </a:t>
            </a:r>
            <a:r>
              <a:rPr lang="en-US" dirty="0" smtClean="0">
                <a:sym typeface="Symbol"/>
              </a:rPr>
              <a:t> </a:t>
            </a:r>
            <a:r>
              <a:rPr lang="en-US" i="1" dirty="0" smtClean="0">
                <a:sym typeface="Symbol"/>
              </a:rPr>
              <a:t>B</a:t>
            </a:r>
            <a:r>
              <a:rPr lang="en-US" dirty="0" smtClean="0">
                <a:sym typeface="Symbol"/>
              </a:rPr>
              <a:t>  </a:t>
            </a:r>
            <a:r>
              <a:rPr lang="en-US" i="1" dirty="0" smtClean="0">
                <a:sym typeface="Symbol"/>
              </a:rPr>
              <a:t>E</a:t>
            </a:r>
            <a:r>
              <a:rPr lang="en-US" dirty="0" smtClean="0">
                <a:sym typeface="Symbol"/>
              </a:rPr>
              <a:t> and </a:t>
            </a:r>
            <a:r>
              <a:rPr lang="en-US" i="1" dirty="0" smtClean="0">
                <a:sym typeface="Symbol"/>
              </a:rPr>
              <a:t>e</a:t>
            </a:r>
            <a:r>
              <a:rPr lang="en-US" dirty="0" smtClean="0">
                <a:sym typeface="Symbol"/>
              </a:rPr>
              <a:t>  </a:t>
            </a:r>
            <a:r>
              <a:rPr lang="en-US" i="1" dirty="0" smtClean="0">
                <a:sym typeface="Symbol"/>
              </a:rPr>
              <a:t>B</a:t>
            </a:r>
            <a:r>
              <a:rPr lang="en-US" dirty="0" smtClean="0">
                <a:sym typeface="Symbol"/>
              </a:rPr>
              <a:t>:</a:t>
            </a:r>
          </a:p>
          <a:p>
            <a:pPr algn="ctr">
              <a:buNone/>
            </a:pPr>
            <a:r>
              <a:rPr lang="en-US" i="1" dirty="0" smtClean="0">
                <a:sym typeface="Symbol"/>
              </a:rPr>
              <a:t>f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A </a:t>
            </a:r>
            <a:r>
              <a:rPr lang="en-US" dirty="0" smtClean="0">
                <a:sym typeface="Symbol"/>
              </a:rPr>
              <a:t></a:t>
            </a:r>
            <a:r>
              <a:rPr lang="en-US" i="1" dirty="0" smtClean="0">
                <a:sym typeface="Symbol"/>
              </a:rPr>
              <a:t> e</a:t>
            </a:r>
            <a:r>
              <a:rPr lang="en-US" dirty="0" smtClean="0">
                <a:sym typeface="Symbol"/>
              </a:rPr>
              <a:t>) - </a:t>
            </a:r>
            <a:r>
              <a:rPr lang="en-US" i="1" dirty="0">
                <a:sym typeface="Symbol"/>
              </a:rPr>
              <a:t>f</a:t>
            </a:r>
            <a:r>
              <a:rPr lang="en-US" dirty="0">
                <a:sym typeface="Symbol"/>
              </a:rPr>
              <a:t>(</a:t>
            </a:r>
            <a:r>
              <a:rPr lang="en-US" i="1" dirty="0">
                <a:sym typeface="Symbol"/>
              </a:rPr>
              <a:t>A</a:t>
            </a:r>
            <a:r>
              <a:rPr lang="en-US" dirty="0">
                <a:sym typeface="Symbol"/>
              </a:rPr>
              <a:t>) </a:t>
            </a:r>
            <a:r>
              <a:rPr lang="en-US" dirty="0" smtClean="0">
                <a:sym typeface="Symbol"/>
              </a:rPr>
              <a:t> </a:t>
            </a:r>
            <a:r>
              <a:rPr lang="en-US" i="1" dirty="0" smtClean="0">
                <a:sym typeface="Symbol"/>
              </a:rPr>
              <a:t>f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B</a:t>
            </a:r>
            <a:r>
              <a:rPr lang="en-US" dirty="0">
                <a:sym typeface="Symbol"/>
              </a:rPr>
              <a:t> </a:t>
            </a:r>
            <a:r>
              <a:rPr lang="en-US" i="1" dirty="0">
                <a:sym typeface="Symbol"/>
              </a:rPr>
              <a:t> e</a:t>
            </a:r>
            <a:r>
              <a:rPr lang="en-US" dirty="0" smtClean="0">
                <a:sym typeface="Symbol"/>
              </a:rPr>
              <a:t>) </a:t>
            </a:r>
            <a:r>
              <a:rPr lang="en-US" dirty="0">
                <a:sym typeface="Symbol"/>
              </a:rPr>
              <a:t>- </a:t>
            </a:r>
            <a:r>
              <a:rPr lang="en-US" i="1" dirty="0" smtClean="0">
                <a:sym typeface="Symbol"/>
              </a:rPr>
              <a:t>f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B</a:t>
            </a:r>
            <a:r>
              <a:rPr lang="en-US" dirty="0">
                <a:sym typeface="Symbol"/>
              </a:rPr>
              <a:t>).</a:t>
            </a:r>
            <a:endParaRPr lang="en-US" dirty="0" smtClean="0">
              <a:sym typeface="Symbol"/>
            </a:endParaRPr>
          </a:p>
          <a:p>
            <a:r>
              <a:rPr lang="en-US" dirty="0" smtClean="0">
                <a:sym typeface="Symbol"/>
              </a:rPr>
              <a:t>The “economy of scale” feeling of this definition made </a:t>
            </a:r>
            <a:r>
              <a:rPr lang="en-US" dirty="0" err="1" smtClean="0">
                <a:sym typeface="Symbol"/>
              </a:rPr>
              <a:t>submodular</a:t>
            </a:r>
            <a:r>
              <a:rPr lang="en-US" dirty="0" smtClean="0">
                <a:sym typeface="Symbol"/>
              </a:rPr>
              <a:t> functions common in economics and game theory.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b="1" u="sng" dirty="0" err="1" smtClean="0"/>
              <a:t>Submodular</a:t>
            </a:r>
            <a:r>
              <a:rPr lang="en-US" b="1" u="sng" dirty="0" smtClean="0"/>
              <a:t> Function in </a:t>
            </a:r>
            <a:r>
              <a:rPr lang="en-US" b="1" u="sng" dirty="0" err="1" smtClean="0"/>
              <a:t>Combinatorics</a:t>
            </a:r>
            <a:endParaRPr lang="en-US" b="1" u="sng" dirty="0" smtClean="0"/>
          </a:p>
          <a:p>
            <a:pPr marL="363538" indent="-363538"/>
            <a:r>
              <a:rPr lang="en-US" dirty="0" err="1" smtClean="0"/>
              <a:t>Submodular</a:t>
            </a:r>
            <a:r>
              <a:rPr lang="en-US" dirty="0" smtClean="0"/>
              <a:t> functions appear frequently in combinatorial settings.</a:t>
            </a:r>
          </a:p>
          <a:p>
            <a:pPr marL="363538" indent="-363538"/>
            <a:r>
              <a:rPr lang="en-US" dirty="0" smtClean="0"/>
              <a:t>Here are two simple examples: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3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539552" y="4430608"/>
          <a:ext cx="8064896" cy="1950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32448"/>
                <a:gridCol w="403244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Ground Set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err="1" smtClean="0"/>
                        <a:t>Submodular</a:t>
                      </a:r>
                      <a:r>
                        <a:rPr lang="en-US" sz="2200" dirty="0" smtClean="0"/>
                        <a:t> Function</a:t>
                      </a:r>
                      <a:endParaRPr lang="en-US" sz="2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Nodes</a:t>
                      </a:r>
                      <a:r>
                        <a:rPr lang="en-US" sz="2200" baseline="0" dirty="0" smtClean="0"/>
                        <a:t> of a graph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The number</a:t>
                      </a:r>
                      <a:r>
                        <a:rPr lang="en-US" sz="2200" baseline="0" dirty="0" smtClean="0"/>
                        <a:t> of edges leaving a set of nodes.</a:t>
                      </a:r>
                      <a:endParaRPr lang="en-US" sz="2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Collection of sets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The</a:t>
                      </a:r>
                      <a:r>
                        <a:rPr lang="en-US" sz="2200" baseline="0" dirty="0" smtClean="0"/>
                        <a:t> number of elements in the union of a sub-collection.</a:t>
                      </a:r>
                      <a:endParaRPr lang="en-US" sz="22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Polytope</a:t>
            </a:r>
            <a:r>
              <a:rPr lang="en-US" dirty="0" smtClean="0"/>
              <a:t> Constraints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96470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We abuse notation and identify a set </a:t>
            </a:r>
            <a:r>
              <a:rPr lang="en-US" i="1" dirty="0" smtClean="0"/>
              <a:t>S</a:t>
            </a:r>
            <a:r>
              <a:rPr lang="en-US" dirty="0" smtClean="0"/>
              <a:t> with its characteristic vector in [0, 1]</a:t>
            </a:r>
            <a:r>
              <a:rPr lang="en-US" i="1" baseline="30000" dirty="0" smtClean="0"/>
              <a:t>E</a:t>
            </a:r>
            <a:r>
              <a:rPr lang="en-US" dirty="0" smtClean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4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5268044" y="4364311"/>
          <a:ext cx="2400300" cy="792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844" name="Equation" r:id="rId3" imgW="1307880" imgH="431640" progId="Equation.3">
                  <p:embed/>
                </p:oleObj>
              </mc:Choice>
              <mc:Fallback>
                <p:oleObj name="Equation" r:id="rId3" imgW="1307880" imgH="4316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68044" y="4364311"/>
                        <a:ext cx="2400300" cy="7921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9811" name="Object 3"/>
          <p:cNvGraphicFramePr>
            <a:graphicFrameLocks noChangeAspect="1"/>
          </p:cNvGraphicFramePr>
          <p:nvPr/>
        </p:nvGraphicFramePr>
        <p:xfrm>
          <a:off x="899096" y="3717032"/>
          <a:ext cx="3240856" cy="14401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845" name="Equation" r:id="rId5" imgW="1612800" imgH="888840" progId="Equation.3">
                  <p:embed/>
                </p:oleObj>
              </mc:Choice>
              <mc:Fallback>
                <p:oleObj name="Equation" r:id="rId5" imgW="1612800" imgH="8888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9096" y="3717032"/>
                        <a:ext cx="3240856" cy="144016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Content Placeholder 2"/>
          <p:cNvSpPr txBox="1">
            <a:spLocks/>
          </p:cNvSpPr>
          <p:nvPr/>
        </p:nvSpPr>
        <p:spPr>
          <a:xfrm>
            <a:off x="467544" y="2636913"/>
            <a:ext cx="3528392" cy="1080119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/>
              </a:rPr>
              <a:t>Using this notation, we can define IP like problems: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4139952" y="2636913"/>
            <a:ext cx="4680520" cy="180020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/>
              </a:rPr>
              <a:t>More generally, maximizing a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/>
              </a:rPr>
              <a:t>submodular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/>
              </a:rPr>
              <a:t>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/>
              </a:rPr>
              <a:t>function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/>
              </a:rPr>
              <a:t>subject to a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/>
              </a:rPr>
              <a:t>polytope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/>
              </a:rPr>
              <a:t> </a:t>
            </a: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/>
              </a:rPr>
              <a:t>P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/>
              </a:rPr>
              <a:t> constraint is the problem:</a:t>
            </a:r>
          </a:p>
        </p:txBody>
      </p:sp>
      <p:pic>
        <p:nvPicPr>
          <p:cNvPr id="9" name="Picture 26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020272" y="332656"/>
            <a:ext cx="1584176" cy="11879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9"/>
          <p:cNvSpPr/>
          <p:nvPr/>
        </p:nvSpPr>
        <p:spPr>
          <a:xfrm>
            <a:off x="539552" y="5258524"/>
            <a:ext cx="8208912" cy="1338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3050" indent="-273050">
              <a:lnSpc>
                <a:spcPct val="90000"/>
              </a:lnSpc>
              <a:buFont typeface="Arial" pitchFamily="34" charset="0"/>
              <a:buChar char="•"/>
            </a:pPr>
            <a:r>
              <a:rPr lang="en-US" sz="3000" dirty="0" smtClean="0"/>
              <a:t>Difficulty:</a:t>
            </a:r>
          </a:p>
          <a:p>
            <a:pPr marL="627063" lvl="1" indent="-354013">
              <a:lnSpc>
                <a:spcPct val="90000"/>
              </a:lnSpc>
              <a:buFont typeface="Wingdings" pitchFamily="2" charset="2"/>
              <a:buChar char="§"/>
              <a:tabLst>
                <a:tab pos="531813" algn="l"/>
              </a:tabLst>
            </a:pPr>
            <a:r>
              <a:rPr lang="en-US" sz="3000" dirty="0" smtClean="0"/>
              <a:t>Generalizes “integer programming”.</a:t>
            </a:r>
          </a:p>
          <a:p>
            <a:pPr marL="627063" lvl="1" indent="-354013">
              <a:lnSpc>
                <a:spcPct val="90000"/>
              </a:lnSpc>
              <a:buFont typeface="Wingdings" pitchFamily="2" charset="2"/>
              <a:buChar char="§"/>
              <a:tabLst>
                <a:tab pos="531813" algn="l"/>
              </a:tabLst>
            </a:pPr>
            <a:r>
              <a:rPr lang="en-US" sz="3000" dirty="0" smtClean="0"/>
              <a:t>Unlikely to have a reasonable approximation.</a:t>
            </a:r>
            <a:endParaRPr lang="en-US" sz="3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1198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7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Relaxation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91264" cy="2116832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Replace the constraint </a:t>
            </a:r>
            <a:r>
              <a:rPr lang="en-US" i="1" dirty="0" smtClean="0"/>
              <a:t>x</a:t>
            </a:r>
            <a:r>
              <a:rPr lang="en-US" dirty="0" smtClean="0"/>
              <a:t> </a:t>
            </a:r>
            <a:r>
              <a:rPr lang="en-US" dirty="0" smtClean="0">
                <a:sym typeface="Symbol"/>
              </a:rPr>
              <a:t> {0,1}</a:t>
            </a:r>
            <a:r>
              <a:rPr lang="en-US" i="1" baseline="30000" dirty="0" smtClean="0">
                <a:sym typeface="Symbol"/>
              </a:rPr>
              <a:t>E</a:t>
            </a:r>
            <a:r>
              <a:rPr lang="en-US" dirty="0" smtClean="0">
                <a:sym typeface="Symbol"/>
              </a:rPr>
              <a:t> with x  [0,1]</a:t>
            </a:r>
            <a:r>
              <a:rPr lang="en-US" i="1" baseline="30000" dirty="0" smtClean="0">
                <a:sym typeface="Symbol"/>
              </a:rPr>
              <a:t>E</a:t>
            </a:r>
            <a:r>
              <a:rPr lang="en-US" dirty="0" smtClean="0">
                <a:sym typeface="Symbol"/>
              </a:rPr>
              <a:t>.</a:t>
            </a:r>
          </a:p>
          <a:p>
            <a:r>
              <a:rPr lang="en-US" dirty="0" smtClean="0">
                <a:sym typeface="Symbol"/>
              </a:rPr>
              <a:t>Use the </a:t>
            </a:r>
            <a:r>
              <a:rPr lang="en-US" dirty="0" err="1" smtClean="0">
                <a:sym typeface="Symbol"/>
              </a:rPr>
              <a:t>multilinear</a:t>
            </a:r>
            <a:r>
              <a:rPr lang="en-US" dirty="0" smtClean="0">
                <a:sym typeface="Symbol"/>
              </a:rPr>
              <a:t> extension </a:t>
            </a:r>
            <a:r>
              <a:rPr lang="en-US" i="1" dirty="0" smtClean="0">
                <a:sym typeface="Symbol"/>
              </a:rPr>
              <a:t>F</a:t>
            </a:r>
            <a:r>
              <a:rPr lang="en-US" dirty="0" smtClean="0">
                <a:sym typeface="Symbol"/>
              </a:rPr>
              <a:t> (a.k.a. extension by expectation) [</a:t>
            </a:r>
            <a:r>
              <a:rPr lang="en-US" dirty="0" err="1" smtClean="0">
                <a:sym typeface="Symbol"/>
              </a:rPr>
              <a:t>Calinescu</a:t>
            </a:r>
            <a:r>
              <a:rPr lang="en-US" dirty="0" smtClean="0">
                <a:sym typeface="Symbol"/>
              </a:rPr>
              <a:t> et al. 07] as objective.</a:t>
            </a:r>
          </a:p>
          <a:p>
            <a:pPr lvl="1"/>
            <a:r>
              <a:rPr lang="en-US" dirty="0" smtClean="0"/>
              <a:t>Given a vector </a:t>
            </a:r>
            <a:r>
              <a:rPr lang="en-US" i="1" dirty="0" smtClean="0"/>
              <a:t>x</a:t>
            </a:r>
            <a:r>
              <a:rPr lang="en-US" dirty="0" smtClean="0"/>
              <a:t>, let </a:t>
            </a:r>
            <a:r>
              <a:rPr lang="en-US" i="1" dirty="0" smtClean="0"/>
              <a:t>R</a:t>
            </a:r>
            <a:r>
              <a:rPr lang="en-US" dirty="0" smtClean="0"/>
              <a:t>(</a:t>
            </a:r>
            <a:r>
              <a:rPr lang="en-US" i="1" dirty="0" smtClean="0"/>
              <a:t>x</a:t>
            </a:r>
            <a:r>
              <a:rPr lang="en-US" dirty="0" smtClean="0"/>
              <a:t>) denote a random set containing every element </a:t>
            </a:r>
            <a:r>
              <a:rPr lang="en-US" i="1" dirty="0" smtClean="0"/>
              <a:t>e</a:t>
            </a:r>
            <a:r>
              <a:rPr lang="en-US" dirty="0" smtClean="0"/>
              <a:t> </a:t>
            </a:r>
            <a:r>
              <a:rPr lang="en-US" dirty="0" smtClean="0">
                <a:sym typeface="Symbol"/>
              </a:rPr>
              <a:t> </a:t>
            </a:r>
            <a:r>
              <a:rPr lang="en-US" i="1" dirty="0" smtClean="0">
                <a:sym typeface="Symbol"/>
              </a:rPr>
              <a:t>E</a:t>
            </a:r>
            <a:r>
              <a:rPr lang="en-US" dirty="0" smtClean="0">
                <a:sym typeface="Symbol"/>
              </a:rPr>
              <a:t> with probability </a:t>
            </a:r>
            <a:r>
              <a:rPr lang="en-US" i="1" dirty="0" err="1" smtClean="0">
                <a:sym typeface="Symbol"/>
              </a:rPr>
              <a:t>x</a:t>
            </a:r>
            <a:r>
              <a:rPr lang="en-US" i="1" baseline="-25000" dirty="0" err="1" smtClean="0">
                <a:sym typeface="Symbol"/>
              </a:rPr>
              <a:t>e</a:t>
            </a:r>
            <a:r>
              <a:rPr lang="en-US" dirty="0" smtClean="0">
                <a:sym typeface="Symbol"/>
              </a:rPr>
              <a:t> independently.</a:t>
            </a:r>
          </a:p>
          <a:p>
            <a:pPr lvl="1"/>
            <a:r>
              <a:rPr lang="en-US" i="1" dirty="0" smtClean="0">
                <a:sym typeface="Symbol"/>
              </a:rPr>
              <a:t>F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x</a:t>
            </a:r>
            <a:r>
              <a:rPr lang="en-US" dirty="0" smtClean="0">
                <a:sym typeface="Symbol"/>
              </a:rPr>
              <a:t>)</a:t>
            </a:r>
            <a:r>
              <a:rPr lang="en-US" i="1" dirty="0" smtClean="0">
                <a:sym typeface="Symbol"/>
              </a:rPr>
              <a:t> </a:t>
            </a:r>
            <a:r>
              <a:rPr lang="en-US" dirty="0" smtClean="0">
                <a:sym typeface="Symbol"/>
              </a:rPr>
              <a:t>= E[</a:t>
            </a:r>
            <a:r>
              <a:rPr lang="en-US" i="1" dirty="0" smtClean="0">
                <a:sym typeface="Symbol"/>
              </a:rPr>
              <a:t>f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R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x</a:t>
            </a:r>
            <a:r>
              <a:rPr lang="en-US" dirty="0" smtClean="0">
                <a:sym typeface="Symbol"/>
              </a:rPr>
              <a:t>))].</a:t>
            </a:r>
            <a:endParaRPr lang="en-US" i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128001" name="Picture 1" descr="C:\Documents and Settings\moranfe\Local Settings\Temporary Internet Files\Content.IE5\A530W8KT\MC900230558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48264" y="254347"/>
            <a:ext cx="1763511" cy="1518469"/>
          </a:xfrm>
          <a:prstGeom prst="rect">
            <a:avLst/>
          </a:prstGeom>
          <a:noFill/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457200" y="3501008"/>
            <a:ext cx="8229600" cy="3240360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Problem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Approximating the relaxed program.</a:t>
            </a:r>
          </a:p>
          <a:p>
            <a:pPr marL="342900" marR="0" lvl="0" indent="-342900" algn="l" defTabSz="914400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21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Motivation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For many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polytopes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a fractional solution can be rounded without losing too much in the objective.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Matroid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Polytopes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– no loss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/>
              </a:rPr>
              <a:t>[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/>
              </a:rPr>
              <a:t>Calinescu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/>
              </a:rPr>
              <a:t> et al. 07].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/>
              </a:rPr>
              <a:t>Constant number of knapsacks – (1 – </a:t>
            </a:r>
            <a:r>
              <a:rPr kumimoji="0" lang="el-GR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/>
              </a:rPr>
              <a:t>ε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/>
              </a:rPr>
              <a:t>) loss [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/>
              </a:rPr>
              <a:t>Kulik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/>
              </a:rPr>
              <a:t> et al. 09].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/>
              </a:rPr>
              <a:t>Unsplittable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Symbol"/>
              </a:rPr>
              <a:t> flow in trees – O(1) loss [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Chekuri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et al. 11].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9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4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9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The Continuous Greedy Algorithm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112567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b="1" u="sng" dirty="0" smtClean="0"/>
              <a:t>The Algorithm [</a:t>
            </a:r>
            <a:r>
              <a:rPr lang="en-US" b="1" u="sng" dirty="0" err="1" smtClean="0"/>
              <a:t>Vondrak</a:t>
            </a:r>
            <a:r>
              <a:rPr lang="en-US" b="1" u="sng" dirty="0" smtClean="0"/>
              <a:t> 08]</a:t>
            </a:r>
          </a:p>
          <a:p>
            <a:r>
              <a:rPr lang="en-US" dirty="0" smtClean="0"/>
              <a:t>Let </a:t>
            </a:r>
            <a:r>
              <a:rPr lang="en-US" i="1" dirty="0" smtClean="0"/>
              <a:t>δ</a:t>
            </a:r>
            <a:r>
              <a:rPr lang="en-US" dirty="0" smtClean="0"/>
              <a:t> &gt; 0 be a small number.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Initialize: </a:t>
            </a:r>
            <a:r>
              <a:rPr lang="en-US" i="1" dirty="0" smtClean="0"/>
              <a:t>y</a:t>
            </a:r>
            <a:r>
              <a:rPr lang="en-US" dirty="0" smtClean="0"/>
              <a:t>(0) </a:t>
            </a:r>
            <a:r>
              <a:rPr lang="en-US" dirty="0" smtClean="0">
                <a:sym typeface="Wingdings" pitchFamily="2" charset="2"/>
              </a:rPr>
              <a:t> </a:t>
            </a:r>
            <a:r>
              <a:rPr lang="en-US" dirty="0" smtClean="0">
                <a:sym typeface="Symbol"/>
              </a:rPr>
              <a:t> and </a:t>
            </a:r>
            <a:r>
              <a:rPr lang="en-US" i="1" dirty="0" smtClean="0">
                <a:sym typeface="Symbol"/>
              </a:rPr>
              <a:t>t</a:t>
            </a:r>
            <a:r>
              <a:rPr lang="en-US" dirty="0" smtClean="0">
                <a:sym typeface="Symbol"/>
              </a:rPr>
              <a:t> </a:t>
            </a:r>
            <a:r>
              <a:rPr lang="en-US" dirty="0" smtClean="0">
                <a:sym typeface="Wingdings" pitchFamily="2" charset="2"/>
              </a:rPr>
              <a:t> 0.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ym typeface="Wingdings" pitchFamily="2" charset="2"/>
              </a:rPr>
              <a:t>While </a:t>
            </a:r>
            <a:r>
              <a:rPr lang="en-US" i="1" dirty="0" smtClean="0">
                <a:sym typeface="Wingdings" pitchFamily="2" charset="2"/>
              </a:rPr>
              <a:t>t</a:t>
            </a:r>
            <a:r>
              <a:rPr lang="en-US" dirty="0" smtClean="0">
                <a:sym typeface="Wingdings" pitchFamily="2" charset="2"/>
              </a:rPr>
              <a:t> &lt; 1 do: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  For every </a:t>
            </a:r>
            <a:r>
              <a:rPr lang="en-US" i="1" dirty="0" smtClean="0"/>
              <a:t>e</a:t>
            </a:r>
            <a:r>
              <a:rPr lang="en-US" dirty="0" smtClean="0"/>
              <a:t> </a:t>
            </a:r>
            <a:r>
              <a:rPr lang="en-US" dirty="0" smtClean="0">
                <a:sym typeface="Symbol"/>
              </a:rPr>
              <a:t> </a:t>
            </a:r>
            <a:r>
              <a:rPr lang="en-US" i="1" dirty="0" smtClean="0">
                <a:sym typeface="Symbol"/>
              </a:rPr>
              <a:t>E</a:t>
            </a:r>
            <a:r>
              <a:rPr lang="en-US" dirty="0" smtClean="0">
                <a:sym typeface="Symbol"/>
              </a:rPr>
              <a:t>, let </a:t>
            </a:r>
            <a:r>
              <a:rPr lang="en-US" i="1" dirty="0" smtClean="0">
                <a:sym typeface="Symbol"/>
              </a:rPr>
              <a:t>w</a:t>
            </a:r>
            <a:r>
              <a:rPr lang="en-US" i="1" baseline="-25000" dirty="0" smtClean="0">
                <a:sym typeface="Symbol"/>
              </a:rPr>
              <a:t>e</a:t>
            </a:r>
            <a:r>
              <a:rPr lang="en-US" dirty="0" smtClean="0">
                <a:sym typeface="Symbol"/>
              </a:rPr>
              <a:t> = </a:t>
            </a:r>
            <a:r>
              <a:rPr lang="en-US" i="1" dirty="0" smtClean="0">
                <a:sym typeface="Symbol"/>
              </a:rPr>
              <a:t>F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y</a:t>
            </a:r>
            <a:r>
              <a:rPr lang="en-US" dirty="0" smtClean="0">
                <a:sym typeface="Symbol"/>
              </a:rPr>
              <a:t>(t)  </a:t>
            </a:r>
            <a:r>
              <a:rPr lang="en-US" i="1" dirty="0" smtClean="0">
                <a:sym typeface="Symbol"/>
              </a:rPr>
              <a:t>e</a:t>
            </a:r>
            <a:r>
              <a:rPr lang="en-US" dirty="0" smtClean="0">
                <a:sym typeface="Symbol"/>
              </a:rPr>
              <a:t>) – </a:t>
            </a:r>
            <a:r>
              <a:rPr lang="en-US" i="1" dirty="0" smtClean="0">
                <a:sym typeface="Symbol"/>
              </a:rPr>
              <a:t>F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y</a:t>
            </a:r>
            <a:r>
              <a:rPr lang="en-US" dirty="0" smtClean="0">
                <a:sym typeface="Symbol"/>
              </a:rPr>
              <a:t>(t)).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ym typeface="Symbol"/>
              </a:rPr>
              <a:t>   Find a solution </a:t>
            </a:r>
            <a:r>
              <a:rPr lang="en-US" i="1" dirty="0" smtClean="0">
                <a:sym typeface="Symbol"/>
              </a:rPr>
              <a:t>x</a:t>
            </a:r>
            <a:r>
              <a:rPr lang="en-US" dirty="0" smtClean="0">
                <a:sym typeface="Symbol"/>
              </a:rPr>
              <a:t> in </a:t>
            </a:r>
            <a:r>
              <a:rPr lang="en-US" i="1" dirty="0" smtClean="0">
                <a:sym typeface="Symbol"/>
              </a:rPr>
              <a:t>P</a:t>
            </a:r>
            <a:r>
              <a:rPr lang="en-US" dirty="0" smtClean="0">
                <a:sym typeface="Symbol"/>
              </a:rPr>
              <a:t>  </a:t>
            </a:r>
            <a:r>
              <a:rPr lang="en-US" dirty="0" smtClean="0">
                <a:sym typeface="Symbol"/>
              </a:rPr>
              <a:t>[0</a:t>
            </a:r>
            <a:r>
              <a:rPr lang="en-US" dirty="0" smtClean="0">
                <a:sym typeface="Symbol"/>
              </a:rPr>
              <a:t>, </a:t>
            </a:r>
            <a:r>
              <a:rPr lang="en-US" dirty="0" smtClean="0">
                <a:sym typeface="Symbol"/>
              </a:rPr>
              <a:t>1]</a:t>
            </a:r>
            <a:r>
              <a:rPr lang="en-US" i="1" baseline="30000" dirty="0" smtClean="0">
                <a:sym typeface="Symbol"/>
              </a:rPr>
              <a:t>E</a:t>
            </a:r>
            <a:r>
              <a:rPr lang="en-US" dirty="0" smtClean="0">
                <a:sym typeface="Symbol"/>
              </a:rPr>
              <a:t> </a:t>
            </a:r>
            <a:r>
              <a:rPr lang="en-US" dirty="0" smtClean="0">
                <a:sym typeface="Symbol"/>
              </a:rPr>
              <a:t>maximizing </a:t>
            </a:r>
            <a:r>
              <a:rPr lang="en-US" i="1" dirty="0" smtClean="0">
                <a:sym typeface="Symbol"/>
              </a:rPr>
              <a:t>w</a:t>
            </a:r>
            <a:r>
              <a:rPr lang="en-US" dirty="0" smtClean="0">
                <a:sym typeface="Symbol"/>
              </a:rPr>
              <a:t> ∙ </a:t>
            </a:r>
            <a:r>
              <a:rPr lang="en-US" i="1" dirty="0" smtClean="0">
                <a:sym typeface="Symbol"/>
              </a:rPr>
              <a:t>x</a:t>
            </a:r>
            <a:r>
              <a:rPr lang="en-US" dirty="0" smtClean="0">
                <a:sym typeface="Symbol"/>
              </a:rPr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ym typeface="Symbol"/>
              </a:rPr>
              <a:t>   </a:t>
            </a:r>
            <a:r>
              <a:rPr lang="en-US" i="1" dirty="0" smtClean="0">
                <a:sym typeface="Symbol"/>
              </a:rPr>
              <a:t>y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t</a:t>
            </a:r>
            <a:r>
              <a:rPr lang="en-US" dirty="0" smtClean="0">
                <a:sym typeface="Symbol"/>
              </a:rPr>
              <a:t> + </a:t>
            </a:r>
            <a:r>
              <a:rPr lang="en-US" i="1" dirty="0" smtClean="0"/>
              <a:t>δ</a:t>
            </a:r>
            <a:r>
              <a:rPr lang="en-US" dirty="0" smtClean="0"/>
              <a:t>) </a:t>
            </a:r>
            <a:r>
              <a:rPr lang="en-US" dirty="0" smtClean="0">
                <a:sym typeface="Wingdings" pitchFamily="2" charset="2"/>
              </a:rPr>
              <a:t> </a:t>
            </a:r>
            <a:r>
              <a:rPr lang="en-US" i="1" dirty="0" smtClean="0">
                <a:sym typeface="Wingdings" pitchFamily="2" charset="2"/>
              </a:rPr>
              <a:t>y</a:t>
            </a:r>
            <a:r>
              <a:rPr lang="en-US" dirty="0" smtClean="0">
                <a:sym typeface="Wingdings" pitchFamily="2" charset="2"/>
              </a:rPr>
              <a:t>(</a:t>
            </a:r>
            <a:r>
              <a:rPr lang="en-US" i="1" dirty="0" smtClean="0">
                <a:sym typeface="Wingdings" pitchFamily="2" charset="2"/>
              </a:rPr>
              <a:t>t</a:t>
            </a:r>
            <a:r>
              <a:rPr lang="en-US" dirty="0" smtClean="0">
                <a:sym typeface="Wingdings" pitchFamily="2" charset="2"/>
              </a:rPr>
              <a:t>) + </a:t>
            </a:r>
            <a:r>
              <a:rPr lang="el-GR" i="1" dirty="0" smtClean="0">
                <a:sym typeface="Wingdings" pitchFamily="2" charset="2"/>
              </a:rPr>
              <a:t>δ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smtClean="0">
                <a:sym typeface="Symbol"/>
              </a:rPr>
              <a:t>∙ </a:t>
            </a:r>
            <a:r>
              <a:rPr lang="en-US" i="1" dirty="0" smtClean="0">
                <a:sym typeface="Symbol"/>
              </a:rPr>
              <a:t>x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ym typeface="Symbol"/>
              </a:rPr>
              <a:t>   Set </a:t>
            </a:r>
            <a:r>
              <a:rPr lang="en-US" i="1" dirty="0" smtClean="0">
                <a:sym typeface="Symbol"/>
              </a:rPr>
              <a:t>t </a:t>
            </a:r>
            <a:r>
              <a:rPr lang="en-US" dirty="0" smtClean="0">
                <a:sym typeface="Wingdings" pitchFamily="2" charset="2"/>
              </a:rPr>
              <a:t></a:t>
            </a:r>
            <a:r>
              <a:rPr lang="en-US" i="1" dirty="0" smtClean="0">
                <a:sym typeface="Wingdings" pitchFamily="2" charset="2"/>
              </a:rPr>
              <a:t> t </a:t>
            </a:r>
            <a:r>
              <a:rPr lang="en-US" dirty="0" smtClean="0">
                <a:sym typeface="Wingdings" pitchFamily="2" charset="2"/>
              </a:rPr>
              <a:t>+</a:t>
            </a:r>
            <a:r>
              <a:rPr lang="en-US" i="1" dirty="0" smtClean="0"/>
              <a:t> δ</a:t>
            </a:r>
            <a:r>
              <a:rPr lang="en-US" i="1" dirty="0" smtClean="0">
                <a:sym typeface="Wingdings" pitchFamily="2" charset="2"/>
              </a:rPr>
              <a:t> </a:t>
            </a:r>
            <a:endParaRPr lang="en-US" i="1" dirty="0" smtClean="0">
              <a:sym typeface="Symbol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Return </a:t>
            </a:r>
            <a:r>
              <a:rPr lang="en-US" i="1" dirty="0" smtClean="0"/>
              <a:t>y</a:t>
            </a:r>
            <a:r>
              <a:rPr lang="en-US" dirty="0" smtClean="0"/>
              <a:t>(</a:t>
            </a:r>
            <a:r>
              <a:rPr lang="en-US" i="1" dirty="0" smtClean="0"/>
              <a:t>t</a:t>
            </a:r>
            <a:r>
              <a:rPr lang="en-US" dirty="0" smtClean="0"/>
              <a:t>)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None/>
            </a:pPr>
            <a:r>
              <a:rPr lang="en-US" b="1" u="sng" dirty="0" smtClean="0"/>
              <a:t>Remark</a:t>
            </a:r>
          </a:p>
          <a:p>
            <a:pPr marL="0" indent="0">
              <a:buNone/>
            </a:pPr>
            <a:r>
              <a:rPr lang="en-US" dirty="0" smtClean="0"/>
              <a:t>If </a:t>
            </a:r>
            <a:r>
              <a:rPr lang="en-US" i="1" dirty="0" smtClean="0"/>
              <a:t>w</a:t>
            </a:r>
            <a:r>
              <a:rPr lang="en-US" i="1" baseline="-25000" dirty="0" smtClean="0"/>
              <a:t>e</a:t>
            </a:r>
            <a:r>
              <a:rPr lang="en-US" dirty="0" smtClean="0"/>
              <a:t> cannot be evaluated directly, it can be approximated arbitrarily well via sampling.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5" name="Picture 1" descr="C:\Documents and Settings\moranfe\Local Settings\Temporary Internet Files\Content.IE5\93ZV37EP\MCj04326140000[1].png"/>
          <p:cNvPicPr>
            <a:picLocks noChangeAspect="1" noChangeArrowheads="1"/>
          </p:cNvPicPr>
          <p:nvPr/>
        </p:nvPicPr>
        <p:blipFill>
          <a:blip r:embed="rId2" cstate="print">
            <a:lum bright="-24000" contrast="30000"/>
          </a:blip>
          <a:srcRect/>
          <a:stretch>
            <a:fillRect/>
          </a:stretch>
        </p:blipFill>
        <p:spPr bwMode="auto">
          <a:xfrm>
            <a:off x="7812360" y="357166"/>
            <a:ext cx="899878" cy="89987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B8054-0FD1-40E2-8054-37339F5D5FAF}" type="slidenum">
              <a:rPr lang="he-IL"/>
              <a:pPr/>
              <a:t>7</a:t>
            </a:fld>
            <a:endParaRPr lang="en-US"/>
          </a:p>
        </p:txBody>
      </p:sp>
      <p:sp>
        <p:nvSpPr>
          <p:cNvPr id="129056" name="Line 32"/>
          <p:cNvSpPr>
            <a:spLocks noChangeShapeType="1"/>
          </p:cNvSpPr>
          <p:nvPr/>
        </p:nvSpPr>
        <p:spPr bwMode="auto">
          <a:xfrm flipV="1">
            <a:off x="4643438" y="2133600"/>
            <a:ext cx="1441450" cy="1655763"/>
          </a:xfrm>
          <a:prstGeom prst="line">
            <a:avLst/>
          </a:prstGeom>
          <a:noFill/>
          <a:ln w="57150">
            <a:solidFill>
              <a:srgbClr val="000099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9041" name="Line 17"/>
          <p:cNvSpPr>
            <a:spLocks noChangeShapeType="1"/>
          </p:cNvSpPr>
          <p:nvPr/>
        </p:nvSpPr>
        <p:spPr bwMode="auto">
          <a:xfrm flipV="1">
            <a:off x="3779838" y="2852738"/>
            <a:ext cx="1296987" cy="1512887"/>
          </a:xfrm>
          <a:prstGeom prst="line">
            <a:avLst/>
          </a:prstGeom>
          <a:noFill/>
          <a:ln w="57150">
            <a:solidFill>
              <a:srgbClr val="000099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9050" name="Line 26"/>
          <p:cNvSpPr>
            <a:spLocks noChangeShapeType="1"/>
          </p:cNvSpPr>
          <p:nvPr/>
        </p:nvSpPr>
        <p:spPr bwMode="auto">
          <a:xfrm flipV="1">
            <a:off x="4138613" y="3429000"/>
            <a:ext cx="1728787" cy="504825"/>
          </a:xfrm>
          <a:prstGeom prst="line">
            <a:avLst/>
          </a:prstGeom>
          <a:noFill/>
          <a:ln w="57150">
            <a:solidFill>
              <a:srgbClr val="000099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9033" name="Line 9"/>
          <p:cNvSpPr>
            <a:spLocks noChangeShapeType="1"/>
          </p:cNvSpPr>
          <p:nvPr/>
        </p:nvSpPr>
        <p:spPr bwMode="auto">
          <a:xfrm flipV="1">
            <a:off x="3779838" y="2492375"/>
            <a:ext cx="0" cy="2449513"/>
          </a:xfrm>
          <a:prstGeom prst="line">
            <a:avLst/>
          </a:prstGeom>
          <a:noFill/>
          <a:ln w="57150">
            <a:solidFill>
              <a:srgbClr val="000099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902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The Continuous Greedy Algorithm - Demonstration</a:t>
            </a:r>
            <a:endParaRPr lang="en-US" sz="2800" dirty="0"/>
          </a:p>
        </p:txBody>
      </p:sp>
      <p:sp>
        <p:nvSpPr>
          <p:cNvPr id="129029" name="Rectangle 5"/>
          <p:cNvSpPr>
            <a:spLocks noChangeArrowheads="1"/>
          </p:cNvSpPr>
          <p:nvPr/>
        </p:nvSpPr>
        <p:spPr bwMode="auto">
          <a:xfrm>
            <a:off x="467544" y="5300663"/>
            <a:ext cx="8291512" cy="13686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54013" indent="-354013" algn="l" rtl="0">
              <a:lnSpc>
                <a:spcPct val="80000"/>
              </a:lnSpc>
              <a:spcBef>
                <a:spcPct val="20000"/>
              </a:spcBef>
            </a:pPr>
            <a:r>
              <a:rPr lang="en-US" sz="2400" b="1" u="sng" dirty="0" smtClean="0">
                <a:sym typeface="Symbol" pitchFamily="18" charset="2"/>
              </a:rPr>
              <a:t>Observations</a:t>
            </a:r>
            <a:endParaRPr lang="en-US" sz="2400" b="1" u="sng" dirty="0">
              <a:sym typeface="Symbol" pitchFamily="18" charset="2"/>
            </a:endParaRPr>
          </a:p>
          <a:p>
            <a:pPr marL="354013" indent="-354013" algn="l" rtl="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2400" dirty="0" smtClean="0">
                <a:sym typeface="Symbol" pitchFamily="18" charset="2"/>
              </a:rPr>
              <a:t>The algorithm is somewhat like gradient descending.</a:t>
            </a:r>
            <a:endParaRPr lang="en-US" sz="2400" dirty="0">
              <a:sym typeface="Symbol" pitchFamily="18" charset="2"/>
            </a:endParaRPr>
          </a:p>
          <a:p>
            <a:pPr marL="354013" indent="-354013" algn="l" rtl="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2400" dirty="0" smtClean="0">
                <a:sym typeface="Symbol" pitchFamily="18" charset="2"/>
              </a:rPr>
              <a:t>The algorithm moves only in positive directions because the extension </a:t>
            </a:r>
            <a:r>
              <a:rPr lang="en-US" sz="2400" i="1" dirty="0" smtClean="0">
                <a:sym typeface="Symbol" pitchFamily="18" charset="2"/>
              </a:rPr>
              <a:t>F</a:t>
            </a:r>
            <a:r>
              <a:rPr lang="en-US" sz="2400" dirty="0" smtClean="0">
                <a:sym typeface="Symbol" pitchFamily="18" charset="2"/>
              </a:rPr>
              <a:t> is guaranteed to be concave in such directions.</a:t>
            </a:r>
            <a:endParaRPr lang="el-GR" sz="2400" dirty="0">
              <a:sym typeface="Symbol" pitchFamily="18" charset="2"/>
            </a:endParaRPr>
          </a:p>
        </p:txBody>
      </p:sp>
      <p:sp>
        <p:nvSpPr>
          <p:cNvPr id="129030" name="Oval 6"/>
          <p:cNvSpPr>
            <a:spLocks noChangeArrowheads="1"/>
          </p:cNvSpPr>
          <p:nvPr/>
        </p:nvSpPr>
        <p:spPr bwMode="auto">
          <a:xfrm>
            <a:off x="3708400" y="4868863"/>
            <a:ext cx="144463" cy="1444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9031" name="Rectangle 7"/>
          <p:cNvSpPr>
            <a:spLocks noChangeArrowheads="1"/>
          </p:cNvSpPr>
          <p:nvPr/>
        </p:nvSpPr>
        <p:spPr bwMode="auto">
          <a:xfrm>
            <a:off x="2771775" y="1484313"/>
            <a:ext cx="3887788" cy="3744912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9032" name="Text Box 8"/>
          <p:cNvSpPr txBox="1">
            <a:spLocks noChangeArrowheads="1"/>
          </p:cNvSpPr>
          <p:nvPr/>
        </p:nvSpPr>
        <p:spPr bwMode="auto">
          <a:xfrm>
            <a:off x="3201988" y="4745038"/>
            <a:ext cx="577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rtl="0"/>
            <a:r>
              <a:rPr lang="en-US" i="1"/>
              <a:t>y</a:t>
            </a:r>
            <a:r>
              <a:rPr lang="en-US"/>
              <a:t>(0)</a:t>
            </a:r>
          </a:p>
        </p:txBody>
      </p:sp>
      <p:sp>
        <p:nvSpPr>
          <p:cNvPr id="129037" name="Line 13"/>
          <p:cNvSpPr>
            <a:spLocks noChangeShapeType="1"/>
          </p:cNvSpPr>
          <p:nvPr/>
        </p:nvSpPr>
        <p:spPr bwMode="auto">
          <a:xfrm flipV="1">
            <a:off x="3779838" y="4365625"/>
            <a:ext cx="0" cy="576263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9038" name="Oval 14"/>
          <p:cNvSpPr>
            <a:spLocks noChangeArrowheads="1"/>
          </p:cNvSpPr>
          <p:nvPr/>
        </p:nvSpPr>
        <p:spPr bwMode="auto">
          <a:xfrm>
            <a:off x="3708400" y="4292600"/>
            <a:ext cx="144463" cy="14446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9039" name="Text Box 15"/>
          <p:cNvSpPr txBox="1">
            <a:spLocks noChangeArrowheads="1"/>
          </p:cNvSpPr>
          <p:nvPr/>
        </p:nvSpPr>
        <p:spPr bwMode="auto">
          <a:xfrm>
            <a:off x="2843213" y="4149725"/>
            <a:ext cx="895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rtl="0"/>
            <a:r>
              <a:rPr lang="en-US" i="1"/>
              <a:t>y</a:t>
            </a:r>
            <a:r>
              <a:rPr lang="en-US"/>
              <a:t>(0.01)</a:t>
            </a:r>
          </a:p>
        </p:txBody>
      </p:sp>
      <p:sp>
        <p:nvSpPr>
          <p:cNvPr id="129040" name="Line 16"/>
          <p:cNvSpPr>
            <a:spLocks noChangeShapeType="1"/>
          </p:cNvSpPr>
          <p:nvPr/>
        </p:nvSpPr>
        <p:spPr bwMode="auto">
          <a:xfrm flipV="1">
            <a:off x="3779838" y="3933825"/>
            <a:ext cx="360362" cy="4318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9047" name="Oval 23"/>
          <p:cNvSpPr>
            <a:spLocks noChangeArrowheads="1"/>
          </p:cNvSpPr>
          <p:nvPr/>
        </p:nvSpPr>
        <p:spPr bwMode="auto">
          <a:xfrm>
            <a:off x="4068763" y="3860800"/>
            <a:ext cx="144462" cy="14446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9048" name="Text Box 24"/>
          <p:cNvSpPr txBox="1">
            <a:spLocks noChangeArrowheads="1"/>
          </p:cNvSpPr>
          <p:nvPr/>
        </p:nvSpPr>
        <p:spPr bwMode="auto">
          <a:xfrm>
            <a:off x="4035425" y="3933825"/>
            <a:ext cx="895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rtl="0"/>
            <a:r>
              <a:rPr lang="en-US" i="1"/>
              <a:t>y</a:t>
            </a:r>
            <a:r>
              <a:rPr lang="en-US"/>
              <a:t>(0.02)</a:t>
            </a:r>
          </a:p>
        </p:txBody>
      </p:sp>
      <p:sp>
        <p:nvSpPr>
          <p:cNvPr id="129049" name="Line 25"/>
          <p:cNvSpPr>
            <a:spLocks noChangeShapeType="1"/>
          </p:cNvSpPr>
          <p:nvPr/>
        </p:nvSpPr>
        <p:spPr bwMode="auto">
          <a:xfrm flipV="1">
            <a:off x="4138613" y="3789363"/>
            <a:ext cx="504825" cy="144462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9054" name="Oval 30"/>
          <p:cNvSpPr>
            <a:spLocks noChangeArrowheads="1"/>
          </p:cNvSpPr>
          <p:nvPr/>
        </p:nvSpPr>
        <p:spPr bwMode="auto">
          <a:xfrm>
            <a:off x="4570413" y="3716338"/>
            <a:ext cx="144462" cy="1444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9055" name="Text Box 31"/>
          <p:cNvSpPr txBox="1">
            <a:spLocks noChangeArrowheads="1"/>
          </p:cNvSpPr>
          <p:nvPr/>
        </p:nvSpPr>
        <p:spPr bwMode="auto">
          <a:xfrm>
            <a:off x="4652963" y="3662363"/>
            <a:ext cx="895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rtl="0"/>
            <a:r>
              <a:rPr lang="en-US" i="1"/>
              <a:t>y</a:t>
            </a:r>
            <a:r>
              <a:rPr lang="en-US"/>
              <a:t>(0.03)</a:t>
            </a:r>
          </a:p>
        </p:txBody>
      </p:sp>
      <p:sp>
        <p:nvSpPr>
          <p:cNvPr id="129060" name="Line 36"/>
          <p:cNvSpPr>
            <a:spLocks noChangeShapeType="1"/>
          </p:cNvSpPr>
          <p:nvPr/>
        </p:nvSpPr>
        <p:spPr bwMode="auto">
          <a:xfrm flipV="1">
            <a:off x="4643438" y="3213100"/>
            <a:ext cx="504825" cy="576263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9061" name="Oval 37"/>
          <p:cNvSpPr>
            <a:spLocks noChangeArrowheads="1"/>
          </p:cNvSpPr>
          <p:nvPr/>
        </p:nvSpPr>
        <p:spPr bwMode="auto">
          <a:xfrm>
            <a:off x="5075238" y="3141663"/>
            <a:ext cx="144462" cy="1444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9062" name="Text Box 38"/>
          <p:cNvSpPr txBox="1">
            <a:spLocks noChangeArrowheads="1"/>
          </p:cNvSpPr>
          <p:nvPr/>
        </p:nvSpPr>
        <p:spPr bwMode="auto">
          <a:xfrm>
            <a:off x="5189538" y="2997200"/>
            <a:ext cx="895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rtl="0"/>
            <a:r>
              <a:rPr lang="en-US" i="1"/>
              <a:t>y</a:t>
            </a:r>
            <a:r>
              <a:rPr lang="en-US"/>
              <a:t>(0.04)</a:t>
            </a:r>
          </a:p>
        </p:txBody>
      </p:sp>
      <p:graphicFrame>
        <p:nvGraphicFramePr>
          <p:cNvPr id="29" name="Object 28"/>
          <p:cNvGraphicFramePr>
            <a:graphicFrameLocks noChangeAspect="1"/>
          </p:cNvGraphicFramePr>
          <p:nvPr/>
        </p:nvGraphicFramePr>
        <p:xfrm>
          <a:off x="3563888" y="2060848"/>
          <a:ext cx="432048" cy="5400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70" name="Equation" r:id="rId3" imgW="152280" imgH="215640" progId="Equation.3">
                  <p:embed/>
                </p:oleObj>
              </mc:Choice>
              <mc:Fallback>
                <p:oleObj name="Equation" r:id="rId3" imgW="152280" imgH="2156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63888" y="2060848"/>
                        <a:ext cx="432048" cy="54006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1864" name="Object 8"/>
          <p:cNvGraphicFramePr>
            <a:graphicFrameLocks noChangeAspect="1"/>
          </p:cNvGraphicFramePr>
          <p:nvPr/>
        </p:nvGraphicFramePr>
        <p:xfrm>
          <a:off x="4897438" y="2384425"/>
          <a:ext cx="503237" cy="53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71" name="Equation" r:id="rId5" imgW="177480" imgH="215640" progId="Equation.3">
                  <p:embed/>
                </p:oleObj>
              </mc:Choice>
              <mc:Fallback>
                <p:oleObj name="Equation" r:id="rId5" imgW="177480" imgH="2156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97438" y="2384425"/>
                        <a:ext cx="503237" cy="539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1865" name="Object 9"/>
          <p:cNvGraphicFramePr>
            <a:graphicFrameLocks noChangeAspect="1"/>
          </p:cNvGraphicFramePr>
          <p:nvPr/>
        </p:nvGraphicFramePr>
        <p:xfrm>
          <a:off x="5813425" y="3125788"/>
          <a:ext cx="468313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72" name="Equation" r:id="rId7" imgW="164880" imgH="228600" progId="Equation.3">
                  <p:embed/>
                </p:oleObj>
              </mc:Choice>
              <mc:Fallback>
                <p:oleObj name="Equation" r:id="rId7" imgW="164880" imgH="2286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13425" y="3125788"/>
                        <a:ext cx="468313" cy="571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1866" name="Object 10"/>
          <p:cNvGraphicFramePr>
            <a:graphicFrameLocks noChangeAspect="1"/>
          </p:cNvGraphicFramePr>
          <p:nvPr/>
        </p:nvGraphicFramePr>
        <p:xfrm>
          <a:off x="6030913" y="1716088"/>
          <a:ext cx="504825" cy="53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73" name="Equation" r:id="rId9" imgW="177480" imgH="215640" progId="Equation.3">
                  <p:embed/>
                </p:oleObj>
              </mc:Choice>
              <mc:Fallback>
                <p:oleObj name="Equation" r:id="rId9" imgW="177480" imgH="21564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30913" y="1716088"/>
                        <a:ext cx="504825" cy="539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29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29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290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290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129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290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"/>
                            </p:stCondLst>
                            <p:childTnLst>
                              <p:par>
                                <p:cTn id="5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129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00"/>
                            </p:stCondLst>
                            <p:childTnLst>
                              <p:par>
                                <p:cTn id="6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129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500"/>
                            </p:stCondLst>
                            <p:childTnLst>
                              <p:par>
                                <p:cTn id="7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5" dur="500"/>
                                        <p:tgtEl>
                                          <p:spTgt spid="1290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0" dur="500"/>
                                        <p:tgtEl>
                                          <p:spTgt spid="1290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5" dur="500"/>
                                        <p:tgtEl>
                                          <p:spTgt spid="1290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9056" grpId="0" animBg="1"/>
      <p:bldP spid="129041" grpId="0" animBg="1"/>
      <p:bldP spid="129050" grpId="0" animBg="1"/>
      <p:bldP spid="129033" grpId="0" animBg="1"/>
      <p:bldP spid="129030" grpId="0" animBg="1"/>
      <p:bldP spid="129032" grpId="0"/>
      <p:bldP spid="129037" grpId="0" animBg="1"/>
      <p:bldP spid="129038" grpId="0" animBg="1"/>
      <p:bldP spid="129039" grpId="0"/>
      <p:bldP spid="129040" grpId="0" animBg="1"/>
      <p:bldP spid="129047" grpId="0" animBg="1"/>
      <p:bldP spid="129048" grpId="0"/>
      <p:bldP spid="129049" grpId="0" animBg="1"/>
      <p:bldP spid="129054" grpId="0" animBg="1"/>
      <p:bldP spid="129055" grpId="0"/>
      <p:bldP spid="129060" grpId="0" animBg="1"/>
      <p:bldP spid="129061" grpId="0" animBg="1"/>
      <p:bldP spid="12906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The Continuous Greedy Algorithm - Analysis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824536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b="1" u="sng" dirty="0" smtClean="0"/>
              <a:t>Theorem</a:t>
            </a:r>
          </a:p>
          <a:p>
            <a:pPr marL="273050" indent="-273050"/>
            <a:r>
              <a:rPr lang="en-US" dirty="0" smtClean="0"/>
              <a:t>Assuming,</a:t>
            </a:r>
          </a:p>
          <a:p>
            <a:pPr marL="673100" lvl="1" indent="-273050"/>
            <a:r>
              <a:rPr lang="en-US" i="1" dirty="0" smtClean="0"/>
              <a:t>f</a:t>
            </a:r>
            <a:r>
              <a:rPr lang="en-US" dirty="0" smtClean="0"/>
              <a:t> is a normalized monotone </a:t>
            </a:r>
            <a:r>
              <a:rPr lang="en-US" dirty="0" err="1" smtClean="0"/>
              <a:t>submodular</a:t>
            </a:r>
            <a:r>
              <a:rPr lang="en-US" dirty="0" smtClean="0"/>
              <a:t> function.</a:t>
            </a:r>
          </a:p>
          <a:p>
            <a:pPr marL="673100" lvl="1" indent="-273050"/>
            <a:r>
              <a:rPr lang="en-US" i="1" dirty="0" smtClean="0"/>
              <a:t>P</a:t>
            </a:r>
            <a:r>
              <a:rPr lang="en-US" dirty="0" smtClean="0"/>
              <a:t> is a solvable </a:t>
            </a:r>
            <a:r>
              <a:rPr lang="en-US" dirty="0" err="1" smtClean="0"/>
              <a:t>polytope</a:t>
            </a:r>
            <a:r>
              <a:rPr lang="en-US" dirty="0" smtClean="0"/>
              <a:t>.</a:t>
            </a:r>
          </a:p>
          <a:p>
            <a:pPr marL="273050" indent="-273050"/>
            <a:r>
              <a:rPr lang="en-US" dirty="0" smtClean="0"/>
              <a:t>The continuous greedy algorithm gives 1 – 1/</a:t>
            </a:r>
            <a:r>
              <a:rPr lang="en-US" i="1" dirty="0" smtClean="0"/>
              <a:t>e – o</a:t>
            </a:r>
            <a:r>
              <a:rPr lang="en-US" dirty="0" smtClean="0"/>
              <a:t>(</a:t>
            </a:r>
            <a:r>
              <a:rPr lang="en-US" i="1" dirty="0" smtClean="0"/>
              <a:t>n</a:t>
            </a:r>
            <a:r>
              <a:rPr lang="en-US" baseline="30000" dirty="0" smtClean="0"/>
              <a:t>-1</a:t>
            </a:r>
            <a:r>
              <a:rPr lang="en-US" dirty="0" smtClean="0"/>
              <a:t>)</a:t>
            </a:r>
            <a:r>
              <a:rPr lang="en-US" i="1" dirty="0" smtClean="0"/>
              <a:t> </a:t>
            </a:r>
            <a:r>
              <a:rPr lang="en-US" dirty="0" smtClean="0"/>
              <a:t>approximation.</a:t>
            </a:r>
          </a:p>
          <a:p>
            <a:pPr>
              <a:buNone/>
            </a:pPr>
            <a:endParaRPr lang="en-US" b="1" u="sng" dirty="0" smtClean="0"/>
          </a:p>
          <a:p>
            <a:pPr>
              <a:buNone/>
            </a:pPr>
            <a:endParaRPr lang="en-US" b="1" u="sng" dirty="0" smtClean="0"/>
          </a:p>
          <a:p>
            <a:pPr>
              <a:buNone/>
            </a:pPr>
            <a:r>
              <a:rPr lang="en-US" dirty="0" smtClean="0"/>
              <a:t>There are two important </a:t>
            </a:r>
            <a:r>
              <a:rPr lang="en-US" dirty="0" err="1" smtClean="0"/>
              <a:t>lemmata</a:t>
            </a:r>
            <a:r>
              <a:rPr lang="en-US" dirty="0" smtClean="0"/>
              <a:t> in the proof of the theorem.</a:t>
            </a:r>
          </a:p>
          <a:p>
            <a:pPr>
              <a:buNone/>
            </a:pPr>
            <a:endParaRPr lang="en-US" b="1" u="sng" dirty="0" smtClean="0"/>
          </a:p>
          <a:p>
            <a:pPr>
              <a:buNone/>
            </a:pPr>
            <a:r>
              <a:rPr lang="en-US" b="1" u="sng" dirty="0" smtClean="0"/>
              <a:t>Lemma 1</a:t>
            </a:r>
          </a:p>
          <a:p>
            <a:pPr marL="0" indent="0">
              <a:buNone/>
            </a:pPr>
            <a:r>
              <a:rPr lang="en-US" dirty="0" smtClean="0"/>
              <a:t>There is a good direction, i.e., </a:t>
            </a:r>
            <a:r>
              <a:rPr lang="en-US" i="1" dirty="0" smtClean="0"/>
              <a:t>w</a:t>
            </a:r>
            <a:r>
              <a:rPr lang="en-US" dirty="0" smtClean="0"/>
              <a:t> ∙ </a:t>
            </a:r>
            <a:r>
              <a:rPr lang="en-US" i="1" dirty="0" smtClean="0"/>
              <a:t>x</a:t>
            </a:r>
            <a:r>
              <a:rPr lang="en-US" dirty="0" smtClean="0"/>
              <a:t> </a:t>
            </a:r>
            <a:r>
              <a:rPr lang="en-US" dirty="0" smtClean="0">
                <a:sym typeface="Symbol"/>
              </a:rPr>
              <a:t> </a:t>
            </a:r>
            <a:r>
              <a:rPr lang="en-US" i="1" dirty="0" smtClean="0">
                <a:sym typeface="Symbol"/>
              </a:rPr>
              <a:t>f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OPT</a:t>
            </a:r>
            <a:r>
              <a:rPr lang="en-US" dirty="0" smtClean="0">
                <a:sym typeface="Symbol"/>
              </a:rPr>
              <a:t>) – </a:t>
            </a:r>
            <a:r>
              <a:rPr lang="en-US" i="1" dirty="0" smtClean="0">
                <a:sym typeface="Symbol"/>
              </a:rPr>
              <a:t>F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y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t</a:t>
            </a:r>
            <a:r>
              <a:rPr lang="en-US" dirty="0" smtClean="0">
                <a:sym typeface="Symbol"/>
              </a:rPr>
              <a:t>))</a:t>
            </a:r>
            <a:r>
              <a:rPr lang="en-US" i="1" dirty="0" smtClean="0">
                <a:sym typeface="Symbol"/>
              </a:rPr>
              <a:t>.</a:t>
            </a:r>
          </a:p>
          <a:p>
            <a:pPr>
              <a:buNone/>
            </a:pPr>
            <a:r>
              <a:rPr lang="en-US" b="1" u="sng" dirty="0" smtClean="0">
                <a:sym typeface="Symbol"/>
              </a:rPr>
              <a:t>Proof Idea</a:t>
            </a:r>
          </a:p>
          <a:p>
            <a:pPr>
              <a:buNone/>
            </a:pPr>
            <a:r>
              <a:rPr lang="en-US" dirty="0" smtClean="0">
                <a:sym typeface="Symbol"/>
              </a:rPr>
              <a:t>OPT itself is a feasible direction, and its value is at least </a:t>
            </a:r>
            <a:r>
              <a:rPr lang="en-US" i="1" dirty="0" smtClean="0">
                <a:sym typeface="Symbol"/>
              </a:rPr>
              <a:t>f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OPT</a:t>
            </a:r>
            <a:r>
              <a:rPr lang="en-US" dirty="0" smtClean="0">
                <a:sym typeface="Symbol"/>
              </a:rPr>
              <a:t>) – </a:t>
            </a:r>
            <a:r>
              <a:rPr lang="en-US" i="1" dirty="0" smtClean="0">
                <a:sym typeface="Symbol"/>
              </a:rPr>
              <a:t>F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y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t</a:t>
            </a:r>
            <a:r>
              <a:rPr lang="en-US" dirty="0" smtClean="0">
                <a:sym typeface="Symbol"/>
              </a:rPr>
              <a:t>)).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8</a:t>
            </a:fld>
            <a:endParaRPr lang="en-US" dirty="0"/>
          </a:p>
        </p:txBody>
      </p:sp>
      <p:pic>
        <p:nvPicPr>
          <p:cNvPr id="6" name="Picture 10" descr="C:\Documents and Settings\moranfe\Local Settings\Temporary Internet Files\Content.IE5\AXLZ32D6\MCBS01872_000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77549" y="404664"/>
            <a:ext cx="1442923" cy="102778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The Continuous Greedy Algorithm – Analysis (cont.)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7"/>
            <a:ext cx="8229600" cy="4392488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b="1" u="sng" dirty="0" smtClean="0"/>
              <a:t>Lemma 2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dirty="0" smtClean="0"/>
              <a:t>The improvement is related to </a:t>
            </a:r>
            <a:r>
              <a:rPr lang="en-US" i="1" dirty="0" smtClean="0"/>
              <a:t>w</a:t>
            </a:r>
            <a:r>
              <a:rPr lang="en-US" dirty="0" smtClean="0"/>
              <a:t> ∙ </a:t>
            </a:r>
            <a:r>
              <a:rPr lang="en-US" i="1" dirty="0" smtClean="0"/>
              <a:t>x</a:t>
            </a:r>
            <a:r>
              <a:rPr lang="en-US" dirty="0" smtClean="0"/>
              <a:t>, i.e</a:t>
            </a:r>
            <a:r>
              <a:rPr lang="en-US" dirty="0" smtClean="0"/>
              <a:t>.,</a:t>
            </a:r>
          </a:p>
          <a:p>
            <a:pPr marL="0" indent="0" algn="ctr">
              <a:buNone/>
            </a:pPr>
            <a:r>
              <a:rPr lang="en-US" i="1" dirty="0" smtClean="0"/>
              <a:t>F</a:t>
            </a:r>
            <a:r>
              <a:rPr lang="en-US" dirty="0" smtClean="0"/>
              <a:t>(</a:t>
            </a:r>
            <a:r>
              <a:rPr lang="en-US" i="1" dirty="0" smtClean="0"/>
              <a:t>y</a:t>
            </a:r>
            <a:r>
              <a:rPr lang="en-US" dirty="0" smtClean="0"/>
              <a:t>(</a:t>
            </a:r>
            <a:r>
              <a:rPr lang="en-US" i="1" dirty="0" smtClean="0"/>
              <a:t>t</a:t>
            </a:r>
            <a:r>
              <a:rPr lang="en-US" dirty="0" smtClean="0"/>
              <a:t> </a:t>
            </a:r>
            <a:r>
              <a:rPr lang="en-US" dirty="0" smtClean="0"/>
              <a:t>+ </a:t>
            </a:r>
            <a:r>
              <a:rPr lang="el-GR" i="1" dirty="0" smtClean="0"/>
              <a:t>δ</a:t>
            </a:r>
            <a:r>
              <a:rPr lang="en-US" dirty="0" smtClean="0"/>
              <a:t>)) </a:t>
            </a:r>
            <a:r>
              <a:rPr lang="en-US" dirty="0" smtClean="0">
                <a:sym typeface="Symbol"/>
              </a:rPr>
              <a:t> </a:t>
            </a:r>
            <a:r>
              <a:rPr lang="en-US" i="1" dirty="0" smtClean="0">
                <a:sym typeface="Symbol"/>
              </a:rPr>
              <a:t>F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y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t</a:t>
            </a:r>
            <a:r>
              <a:rPr lang="en-US" dirty="0" smtClean="0">
                <a:sym typeface="Symbol"/>
              </a:rPr>
              <a:t>)) + </a:t>
            </a:r>
            <a:r>
              <a:rPr lang="el-GR" i="1" dirty="0" smtClean="0"/>
              <a:t>δ</a:t>
            </a:r>
            <a:r>
              <a:rPr lang="en-US" i="1" dirty="0" smtClean="0"/>
              <a:t> </a:t>
            </a:r>
            <a:r>
              <a:rPr lang="en-US" dirty="0" smtClean="0"/>
              <a:t>∙ </a:t>
            </a:r>
            <a:r>
              <a:rPr lang="en-US" i="1" dirty="0" smtClean="0"/>
              <a:t>w</a:t>
            </a:r>
            <a:r>
              <a:rPr lang="en-US" dirty="0" smtClean="0"/>
              <a:t> ∙ </a:t>
            </a:r>
            <a:r>
              <a:rPr lang="en-US" i="1" dirty="0" smtClean="0"/>
              <a:t>x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b="1" u="sng" dirty="0" smtClean="0"/>
              <a:t>Proof</a:t>
            </a:r>
          </a:p>
          <a:p>
            <a:r>
              <a:rPr lang="en-US" dirty="0" smtClean="0"/>
              <a:t>Since </a:t>
            </a:r>
            <a:r>
              <a:rPr lang="el-GR" i="1" dirty="0" smtClean="0"/>
              <a:t>δ</a:t>
            </a:r>
            <a:r>
              <a:rPr lang="en-US" dirty="0" smtClean="0"/>
              <a:t> is small, </a:t>
            </a:r>
            <a:r>
              <a:rPr lang="en-US" i="1" dirty="0" smtClean="0"/>
              <a:t>F</a:t>
            </a:r>
            <a:r>
              <a:rPr lang="en-US" dirty="0" smtClean="0"/>
              <a:t>(</a:t>
            </a:r>
            <a:r>
              <a:rPr lang="en-US" i="1" dirty="0" smtClean="0"/>
              <a:t>y</a:t>
            </a:r>
            <a:r>
              <a:rPr lang="en-US" dirty="0" smtClean="0"/>
              <a:t>(</a:t>
            </a:r>
            <a:r>
              <a:rPr lang="en-US" i="1" dirty="0" smtClean="0"/>
              <a:t>t</a:t>
            </a:r>
            <a:r>
              <a:rPr lang="en-US" dirty="0" smtClean="0"/>
              <a:t> + </a:t>
            </a:r>
            <a:r>
              <a:rPr lang="el-GR" i="1" dirty="0" smtClean="0"/>
              <a:t>δ</a:t>
            </a:r>
            <a:r>
              <a:rPr lang="en-US" dirty="0" smtClean="0"/>
              <a:t>)) </a:t>
            </a:r>
            <a:r>
              <a:rPr lang="en-US" dirty="0" smtClean="0">
                <a:sym typeface="Symbol"/>
              </a:rPr>
              <a:t>- </a:t>
            </a:r>
            <a:r>
              <a:rPr lang="en-US" i="1" dirty="0" smtClean="0">
                <a:sym typeface="Symbol"/>
              </a:rPr>
              <a:t>F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y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t</a:t>
            </a:r>
            <a:r>
              <a:rPr lang="en-US" dirty="0" smtClean="0">
                <a:sym typeface="Symbol"/>
              </a:rPr>
              <a:t>))  </a:t>
            </a:r>
            <a:r>
              <a:rPr lang="el-GR" i="1" dirty="0" smtClean="0"/>
              <a:t>δ</a:t>
            </a:r>
            <a:r>
              <a:rPr lang="en-US" i="1" dirty="0" smtClean="0"/>
              <a:t> </a:t>
            </a:r>
            <a:r>
              <a:rPr lang="en-US" dirty="0" smtClean="0"/>
              <a:t>∙ </a:t>
            </a:r>
            <a:r>
              <a:rPr lang="en-US" dirty="0" smtClean="0">
                <a:sym typeface="Symbol"/>
              </a:rPr>
              <a:t></a:t>
            </a:r>
            <a:r>
              <a:rPr lang="en-US" i="1" baseline="-25000" dirty="0" smtClean="0">
                <a:sym typeface="Symbol"/>
              </a:rPr>
              <a:t>e</a:t>
            </a:r>
            <a:r>
              <a:rPr lang="en-US" dirty="0" smtClean="0">
                <a:sym typeface="Symbol"/>
              </a:rPr>
              <a:t> </a:t>
            </a:r>
            <a:r>
              <a:rPr lang="en-US" i="1" baseline="-25000" dirty="0" err="1" smtClean="0">
                <a:sym typeface="Symbol"/>
              </a:rPr>
              <a:t>e</a:t>
            </a:r>
            <a:r>
              <a:rPr lang="en-US" i="1" dirty="0" err="1" smtClean="0">
                <a:sym typeface="Symbol"/>
              </a:rPr>
              <a:t>F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y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t</a:t>
            </a:r>
            <a:r>
              <a:rPr lang="en-US" dirty="0" smtClean="0">
                <a:sym typeface="Symbol"/>
              </a:rPr>
              <a:t>)) ∙ </a:t>
            </a:r>
            <a:r>
              <a:rPr lang="en-US" i="1" dirty="0" err="1" smtClean="0">
                <a:sym typeface="Symbol"/>
              </a:rPr>
              <a:t>x</a:t>
            </a:r>
            <a:r>
              <a:rPr lang="en-US" i="1" baseline="-25000" dirty="0" err="1" smtClean="0">
                <a:sym typeface="Symbol"/>
              </a:rPr>
              <a:t>e</a:t>
            </a:r>
            <a:r>
              <a:rPr lang="en-US" dirty="0" smtClean="0">
                <a:sym typeface="Symbol"/>
              </a:rPr>
              <a:t>.</a:t>
            </a:r>
          </a:p>
          <a:p>
            <a:r>
              <a:rPr lang="en-US" dirty="0" smtClean="0">
                <a:sym typeface="Symbol"/>
              </a:rPr>
              <a:t>We need to relate </a:t>
            </a:r>
            <a:r>
              <a:rPr lang="en-US" i="1" baseline="-25000" dirty="0" err="1" smtClean="0">
                <a:sym typeface="Symbol"/>
              </a:rPr>
              <a:t>e</a:t>
            </a:r>
            <a:r>
              <a:rPr lang="en-US" i="1" dirty="0" err="1" smtClean="0">
                <a:sym typeface="Symbol"/>
              </a:rPr>
              <a:t>F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y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t</a:t>
            </a:r>
            <a:r>
              <a:rPr lang="en-US" dirty="0" smtClean="0">
                <a:sym typeface="Symbol"/>
              </a:rPr>
              <a:t>)) and </a:t>
            </a:r>
            <a:r>
              <a:rPr lang="en-US" i="1" dirty="0" smtClean="0">
                <a:sym typeface="Symbol"/>
              </a:rPr>
              <a:t>w</a:t>
            </a:r>
            <a:r>
              <a:rPr lang="en-US" i="1" baseline="-25000" dirty="0" smtClean="0">
                <a:sym typeface="Symbol"/>
              </a:rPr>
              <a:t>e</a:t>
            </a:r>
            <a:r>
              <a:rPr lang="en-US" dirty="0" smtClean="0">
                <a:sym typeface="Symbol"/>
              </a:rPr>
              <a:t>:</a:t>
            </a:r>
            <a:endParaRPr lang="en-US" i="1" dirty="0" smtClean="0">
              <a:sym typeface="Symbol"/>
            </a:endParaRPr>
          </a:p>
          <a:p>
            <a:pPr lvl="1"/>
            <a:r>
              <a:rPr lang="en-US" i="1" dirty="0" smtClean="0">
                <a:sym typeface="Symbol"/>
              </a:rPr>
              <a:t>F</a:t>
            </a:r>
            <a:r>
              <a:rPr lang="en-US" dirty="0" smtClean="0">
                <a:sym typeface="Symbol"/>
              </a:rPr>
              <a:t> is </a:t>
            </a:r>
            <a:r>
              <a:rPr lang="en-US" dirty="0" err="1" smtClean="0">
                <a:sym typeface="Symbol"/>
              </a:rPr>
              <a:t>multilinear</a:t>
            </a:r>
            <a:r>
              <a:rPr lang="en-US" dirty="0" smtClean="0">
                <a:sym typeface="Symbol"/>
              </a:rPr>
              <a:t>, hence, </a:t>
            </a:r>
            <a:r>
              <a:rPr lang="en-US" i="1" dirty="0" smtClean="0">
                <a:sym typeface="Symbol"/>
              </a:rPr>
              <a:t>w</a:t>
            </a:r>
            <a:r>
              <a:rPr lang="en-US" i="1" baseline="-25000" dirty="0" smtClean="0">
                <a:sym typeface="Symbol"/>
              </a:rPr>
              <a:t>e</a:t>
            </a:r>
            <a:r>
              <a:rPr lang="en-US" i="1" dirty="0" smtClean="0">
                <a:sym typeface="Symbol"/>
              </a:rPr>
              <a:t> = F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y</a:t>
            </a:r>
            <a:r>
              <a:rPr lang="en-US" dirty="0" smtClean="0">
                <a:sym typeface="Symbol"/>
              </a:rPr>
              <a:t>(t)  </a:t>
            </a:r>
            <a:r>
              <a:rPr lang="en-US" i="1" dirty="0" smtClean="0">
                <a:sym typeface="Symbol"/>
              </a:rPr>
              <a:t>e</a:t>
            </a:r>
            <a:r>
              <a:rPr lang="en-US" dirty="0" smtClean="0">
                <a:sym typeface="Symbol"/>
              </a:rPr>
              <a:t>) – </a:t>
            </a:r>
            <a:r>
              <a:rPr lang="en-US" i="1" dirty="0" smtClean="0">
                <a:sym typeface="Symbol"/>
              </a:rPr>
              <a:t>F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y</a:t>
            </a:r>
            <a:r>
              <a:rPr lang="en-US" dirty="0" smtClean="0">
                <a:sym typeface="Symbol"/>
              </a:rPr>
              <a:t>(t)) = (1 – </a:t>
            </a:r>
            <a:r>
              <a:rPr lang="en-US" i="1" dirty="0" smtClean="0">
                <a:sym typeface="Symbol"/>
              </a:rPr>
              <a:t>y</a:t>
            </a:r>
            <a:r>
              <a:rPr lang="en-US" i="1" baseline="-25000" dirty="0" smtClean="0">
                <a:sym typeface="Symbol"/>
              </a:rPr>
              <a:t>e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t</a:t>
            </a:r>
            <a:r>
              <a:rPr lang="en-US" dirty="0" smtClean="0">
                <a:sym typeface="Symbol"/>
              </a:rPr>
              <a:t>)) ∙ [</a:t>
            </a:r>
            <a:r>
              <a:rPr lang="en-US" i="1" dirty="0" smtClean="0">
                <a:sym typeface="Symbol"/>
              </a:rPr>
              <a:t>F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y</a:t>
            </a:r>
            <a:r>
              <a:rPr lang="en-US" dirty="0" smtClean="0">
                <a:sym typeface="Symbol"/>
              </a:rPr>
              <a:t>(t)  </a:t>
            </a:r>
            <a:r>
              <a:rPr lang="en-US" i="1" dirty="0" smtClean="0">
                <a:sym typeface="Symbol"/>
              </a:rPr>
              <a:t>e</a:t>
            </a:r>
            <a:r>
              <a:rPr lang="en-US" dirty="0" smtClean="0">
                <a:sym typeface="Symbol"/>
              </a:rPr>
              <a:t>) – </a:t>
            </a:r>
            <a:r>
              <a:rPr lang="en-US" i="1" dirty="0" smtClean="0">
                <a:sym typeface="Symbol"/>
              </a:rPr>
              <a:t>F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y</a:t>
            </a:r>
            <a:r>
              <a:rPr lang="en-US" dirty="0" smtClean="0">
                <a:sym typeface="Symbol"/>
              </a:rPr>
              <a:t>(t) - </a:t>
            </a:r>
            <a:r>
              <a:rPr lang="en-US" i="1" dirty="0" smtClean="0">
                <a:sym typeface="Symbol"/>
              </a:rPr>
              <a:t>e</a:t>
            </a:r>
            <a:r>
              <a:rPr lang="en-US" dirty="0" smtClean="0">
                <a:sym typeface="Symbol"/>
              </a:rPr>
              <a:t>)] = (1 – </a:t>
            </a:r>
            <a:r>
              <a:rPr lang="en-US" i="1" dirty="0" smtClean="0">
                <a:sym typeface="Symbol"/>
              </a:rPr>
              <a:t>y</a:t>
            </a:r>
            <a:r>
              <a:rPr lang="en-US" i="1" baseline="-25000" dirty="0" smtClean="0">
                <a:sym typeface="Symbol"/>
              </a:rPr>
              <a:t>e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t</a:t>
            </a:r>
            <a:r>
              <a:rPr lang="en-US" dirty="0" smtClean="0">
                <a:sym typeface="Symbol"/>
              </a:rPr>
              <a:t>)) ∙ </a:t>
            </a:r>
            <a:r>
              <a:rPr lang="en-US" i="1" baseline="-25000" dirty="0" err="1" smtClean="0">
                <a:sym typeface="Symbol"/>
              </a:rPr>
              <a:t>e</a:t>
            </a:r>
            <a:r>
              <a:rPr lang="en-US" i="1" dirty="0" err="1" smtClean="0">
                <a:sym typeface="Symbol"/>
              </a:rPr>
              <a:t>F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y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t</a:t>
            </a:r>
            <a:r>
              <a:rPr lang="en-US" dirty="0" smtClean="0">
                <a:sym typeface="Symbol"/>
              </a:rPr>
              <a:t>)).</a:t>
            </a:r>
          </a:p>
          <a:p>
            <a:pPr lvl="1"/>
            <a:r>
              <a:rPr lang="en-US" i="1" dirty="0" smtClean="0">
                <a:sym typeface="Symbol"/>
              </a:rPr>
              <a:t>F</a:t>
            </a:r>
            <a:r>
              <a:rPr lang="en-US" dirty="0" smtClean="0">
                <a:sym typeface="Symbol"/>
              </a:rPr>
              <a:t> is monotone, hence </a:t>
            </a:r>
            <a:r>
              <a:rPr lang="en-US" i="1" baseline="-25000" dirty="0" err="1" smtClean="0">
                <a:sym typeface="Symbol"/>
              </a:rPr>
              <a:t>e</a:t>
            </a:r>
            <a:r>
              <a:rPr lang="en-US" i="1" dirty="0" err="1" smtClean="0">
                <a:sym typeface="Symbol"/>
              </a:rPr>
              <a:t>F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y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t</a:t>
            </a:r>
            <a:r>
              <a:rPr lang="en-US" dirty="0" smtClean="0">
                <a:sym typeface="Symbol"/>
              </a:rPr>
              <a:t>)) is non-negative, and </a:t>
            </a:r>
            <a:r>
              <a:rPr lang="en-US" i="1" dirty="0" smtClean="0">
                <a:sym typeface="Symbol"/>
              </a:rPr>
              <a:t>w</a:t>
            </a:r>
            <a:r>
              <a:rPr lang="en-US" i="1" baseline="-25000" dirty="0" smtClean="0">
                <a:sym typeface="Symbol"/>
              </a:rPr>
              <a:t>e</a:t>
            </a:r>
            <a:r>
              <a:rPr lang="en-US" dirty="0" smtClean="0">
                <a:sym typeface="Symbol"/>
              </a:rPr>
              <a:t>  </a:t>
            </a:r>
            <a:r>
              <a:rPr lang="en-US" i="1" baseline="-25000" dirty="0" err="1" smtClean="0">
                <a:sym typeface="Symbol"/>
              </a:rPr>
              <a:t>e</a:t>
            </a:r>
            <a:r>
              <a:rPr lang="en-US" i="1" dirty="0" err="1" smtClean="0">
                <a:sym typeface="Symbol"/>
              </a:rPr>
              <a:t>F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y</a:t>
            </a:r>
            <a:r>
              <a:rPr lang="en-US" dirty="0" smtClean="0">
                <a:sym typeface="Symbol"/>
              </a:rPr>
              <a:t>(</a:t>
            </a:r>
            <a:r>
              <a:rPr lang="en-US" i="1" dirty="0" smtClean="0">
                <a:sym typeface="Symbol"/>
              </a:rPr>
              <a:t>t</a:t>
            </a:r>
            <a:r>
              <a:rPr lang="en-US" dirty="0" smtClean="0">
                <a:sym typeface="Symbol"/>
              </a:rPr>
              <a:t>)).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9</a:t>
            </a:fld>
            <a:endParaRPr lang="en-US" dirty="0"/>
          </a:p>
        </p:txBody>
      </p:sp>
      <p:grpSp>
        <p:nvGrpSpPr>
          <p:cNvPr id="19" name="Group 18"/>
          <p:cNvGrpSpPr/>
          <p:nvPr/>
        </p:nvGrpSpPr>
        <p:grpSpPr>
          <a:xfrm>
            <a:off x="539552" y="5661025"/>
            <a:ext cx="8264301" cy="1008335"/>
            <a:chOff x="539552" y="5661025"/>
            <a:chExt cx="8264301" cy="1008335"/>
          </a:xfrm>
        </p:grpSpPr>
        <p:cxnSp>
          <p:nvCxnSpPr>
            <p:cNvPr id="7" name="Straight Connector 6"/>
            <p:cNvCxnSpPr/>
            <p:nvPr/>
          </p:nvCxnSpPr>
          <p:spPr>
            <a:xfrm rot="5400000">
              <a:off x="827584" y="6381328"/>
              <a:ext cx="576064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1115616" y="6381328"/>
              <a:ext cx="7128792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7956376" y="6381328"/>
              <a:ext cx="576064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14" name="Object 13"/>
            <p:cNvGraphicFramePr>
              <a:graphicFrameLocks noChangeAspect="1"/>
            </p:cNvGraphicFramePr>
            <p:nvPr/>
          </p:nvGraphicFramePr>
          <p:xfrm>
            <a:off x="539552" y="5661248"/>
            <a:ext cx="1257825" cy="39598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3991" name="Equation" r:id="rId3" imgW="685800" imgH="215640" progId="Equation.3">
                    <p:embed/>
                  </p:oleObj>
                </mc:Choice>
                <mc:Fallback>
                  <p:oleObj name="Equation" r:id="rId3" imgW="685800" imgH="215640" progId="Equation.3">
                    <p:embed/>
                    <p:pic>
                      <p:nvPicPr>
                        <p:cNvPr id="0" name="Picture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39552" y="5661248"/>
                          <a:ext cx="1257825" cy="39598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23907" name="Object 3"/>
            <p:cNvGraphicFramePr>
              <a:graphicFrameLocks noChangeAspect="1"/>
            </p:cNvGraphicFramePr>
            <p:nvPr/>
          </p:nvGraphicFramePr>
          <p:xfrm>
            <a:off x="5148064" y="5661025"/>
            <a:ext cx="885825" cy="3968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3992" name="Equation" r:id="rId5" imgW="482400" imgH="215640" progId="Equation.3">
                    <p:embed/>
                  </p:oleObj>
                </mc:Choice>
                <mc:Fallback>
                  <p:oleObj name="Equation" r:id="rId5" imgW="482400" imgH="215640" progId="Equation.3">
                    <p:embed/>
                    <p:pic>
                      <p:nvPicPr>
                        <p:cNvPr id="0" name="Picture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148064" y="5661025"/>
                          <a:ext cx="885825" cy="39687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16" name="Straight Connector 15"/>
            <p:cNvCxnSpPr/>
            <p:nvPr/>
          </p:nvCxnSpPr>
          <p:spPr>
            <a:xfrm rot="5400000">
              <a:off x="5364088" y="6381328"/>
              <a:ext cx="576064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123908" name="Object 4"/>
            <p:cNvGraphicFramePr>
              <a:graphicFrameLocks noChangeAspect="1"/>
            </p:cNvGraphicFramePr>
            <p:nvPr/>
          </p:nvGraphicFramePr>
          <p:xfrm>
            <a:off x="7524328" y="5661025"/>
            <a:ext cx="1279525" cy="3968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3993" name="Equation" r:id="rId7" imgW="698400" imgH="215640" progId="Equation.3">
                    <p:embed/>
                  </p:oleObj>
                </mc:Choice>
                <mc:Fallback>
                  <p:oleObj name="Equation" r:id="rId7" imgW="698400" imgH="215640" progId="Equation.3">
                    <p:embed/>
                    <p:pic>
                      <p:nvPicPr>
                        <p:cNvPr id="0" name="Picture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524328" y="5661025"/>
                          <a:ext cx="1279525" cy="39687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21" name="Group 20"/>
          <p:cNvGrpSpPr/>
          <p:nvPr/>
        </p:nvGrpSpPr>
        <p:grpSpPr>
          <a:xfrm>
            <a:off x="1187624" y="5613400"/>
            <a:ext cx="6984776" cy="767928"/>
            <a:chOff x="1187624" y="5613400"/>
            <a:chExt cx="6984776" cy="767928"/>
          </a:xfrm>
        </p:grpSpPr>
        <p:sp>
          <p:nvSpPr>
            <p:cNvPr id="18" name="Right Brace 17"/>
            <p:cNvSpPr/>
            <p:nvPr/>
          </p:nvSpPr>
          <p:spPr>
            <a:xfrm rot="16200000">
              <a:off x="3239852" y="3969061"/>
              <a:ext cx="288032" cy="4392488"/>
            </a:xfrm>
            <a:prstGeom prst="rightBrace">
              <a:avLst/>
            </a:prstGeom>
            <a:ln w="3810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ight Brace 14"/>
            <p:cNvSpPr/>
            <p:nvPr/>
          </p:nvSpPr>
          <p:spPr>
            <a:xfrm rot="16200000">
              <a:off x="6768244" y="4977172"/>
              <a:ext cx="360040" cy="2448272"/>
            </a:xfrm>
            <a:prstGeom prst="rightBrace">
              <a:avLst/>
            </a:prstGeom>
            <a:ln w="3810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0" name="Group 19"/>
            <p:cNvGrpSpPr/>
            <p:nvPr/>
          </p:nvGrpSpPr>
          <p:grpSpPr>
            <a:xfrm>
              <a:off x="3043238" y="5613400"/>
              <a:ext cx="4380457" cy="420688"/>
              <a:chOff x="3043238" y="5613400"/>
              <a:chExt cx="4380457" cy="420688"/>
            </a:xfrm>
          </p:grpSpPr>
          <p:graphicFrame>
            <p:nvGraphicFramePr>
              <p:cNvPr id="123909" name="Object 5"/>
              <p:cNvGraphicFramePr>
                <a:graphicFrameLocks noChangeAspect="1"/>
              </p:cNvGraphicFramePr>
              <p:nvPr/>
            </p:nvGraphicFramePr>
            <p:xfrm>
              <a:off x="3043238" y="5613400"/>
              <a:ext cx="630237" cy="420688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23994" name="Equation" r:id="rId9" imgW="342720" imgH="228600" progId="Equation.3">
                      <p:embed/>
                    </p:oleObj>
                  </mc:Choice>
                  <mc:Fallback>
                    <p:oleObj name="Equation" r:id="rId9" imgW="342720" imgH="228600" progId="Equation.3">
                      <p:embed/>
                      <p:pic>
                        <p:nvPicPr>
                          <p:cNvPr id="0" name="Picture 5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0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043238" y="5613400"/>
                            <a:ext cx="630237" cy="420688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7" name="Object 5"/>
              <p:cNvGraphicFramePr>
                <a:graphicFrameLocks noChangeAspect="1"/>
              </p:cNvGraphicFramePr>
              <p:nvPr/>
            </p:nvGraphicFramePr>
            <p:xfrm>
              <a:off x="6444208" y="5613400"/>
              <a:ext cx="979487" cy="420688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23995" name="Equation" r:id="rId11" imgW="533160" imgH="228600" progId="Equation.3">
                      <p:embed/>
                    </p:oleObj>
                  </mc:Choice>
                  <mc:Fallback>
                    <p:oleObj name="Equation" r:id="rId11" imgW="533160" imgH="228600" progId="Equation.3">
                      <p:embed/>
                      <p:pic>
                        <p:nvPicPr>
                          <p:cNvPr id="0" name="Picture 6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2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6444208" y="5613400"/>
                            <a:ext cx="979487" cy="420688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</p:grpSp>
      <p:pic>
        <p:nvPicPr>
          <p:cNvPr id="22" name="Picture 10" descr="C:\Documents and Settings\moranfe\Local Settings\Temporary Internet Files\Content.IE5\AXLZ32D6\MCBS01872_0000[1].wmf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377549" y="404664"/>
            <a:ext cx="1442923" cy="102778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12442</TotalTime>
  <Words>1451</Words>
  <Application>Microsoft Office PowerPoint</Application>
  <PresentationFormat>On-screen Show (4:3)</PresentationFormat>
  <Paragraphs>185</Paragraphs>
  <Slides>17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9" baseType="lpstr">
      <vt:lpstr>Office Theme</vt:lpstr>
      <vt:lpstr>Equation</vt:lpstr>
      <vt:lpstr>A Unified Continuous Greedy Algorithm for Submodular Maximization</vt:lpstr>
      <vt:lpstr>Set Functions</vt:lpstr>
      <vt:lpstr>The Improtance of Submodularity</vt:lpstr>
      <vt:lpstr>Polytope Constraints</vt:lpstr>
      <vt:lpstr>Relaxation</vt:lpstr>
      <vt:lpstr>The Continuous Greedy Algorithm</vt:lpstr>
      <vt:lpstr>The Continuous Greedy Algorithm - Demonstration</vt:lpstr>
      <vt:lpstr>The Continuous Greedy Algorithm - Analysis</vt:lpstr>
      <vt:lpstr>The Continuous Greedy Algorithm – Analysis (cont.)</vt:lpstr>
      <vt:lpstr>Insight</vt:lpstr>
      <vt:lpstr>The Measured Continuous Greedy Algorithm</vt:lpstr>
      <vt:lpstr>The Measured Continuous Greedy Algorithm - Analysis</vt:lpstr>
      <vt:lpstr>The Measured Continuous Greedy Algorithm – Analysis (cont.)</vt:lpstr>
      <vt:lpstr>Result for Monotone Functions</vt:lpstr>
      <vt:lpstr>The Submodular Welfare Problem</vt:lpstr>
      <vt:lpstr>Open Problem</vt:lpstr>
      <vt:lpstr>PowerPoint Presentation</vt:lpstr>
    </vt:vector>
  </TitlesOfParts>
  <Company> 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Feldman Moran</dc:creator>
  <cp:lastModifiedBy>Schwartz Roy</cp:lastModifiedBy>
  <cp:revision>841</cp:revision>
  <dcterms:created xsi:type="dcterms:W3CDTF">2009-11-07T08:14:49Z</dcterms:created>
  <dcterms:modified xsi:type="dcterms:W3CDTF">2011-10-24T05:47:52Z</dcterms:modified>
</cp:coreProperties>
</file>